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5143500" cx="9144000"/>
  <p:notesSz cx="6858000" cy="9144000"/>
  <p:embeddedFontLst>
    <p:embeddedFont>
      <p:font typeface="Roboto"/>
      <p:regular r:id="rId44"/>
      <p:bold r:id="rId45"/>
      <p:italic r:id="rId46"/>
      <p:boldItalic r:id="rId47"/>
    </p:embeddedFont>
    <p:embeddedFont>
      <p:font typeface="Montserrat"/>
      <p:regular r:id="rId48"/>
      <p:bold r:id="rId49"/>
      <p:italic r:id="rId50"/>
      <p:boldItalic r:id="rId51"/>
    </p:embeddedFont>
    <p:embeddedFont>
      <p:font typeface="Open Sans Light"/>
      <p:regular r:id="rId52"/>
      <p:bold r:id="rId53"/>
      <p:italic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0" name="Hari Raghav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12B31FB-456D-41A7-BB95-646DE43E74CD}">
  <a:tblStyle styleId="{D12B31FB-456D-41A7-BB95-646DE43E74C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Roboto-regular.fntdata"/><Relationship Id="rId43" Type="http://schemas.openxmlformats.org/officeDocument/2006/relationships/slide" Target="slides/slide36.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Montserrat-regular.fntdata"/><Relationship Id="rId47" Type="http://schemas.openxmlformats.org/officeDocument/2006/relationships/font" Target="fonts/Roboto-boldItalic.fntdata"/><Relationship Id="rId49" Type="http://schemas.openxmlformats.org/officeDocument/2006/relationships/font" Target="fonts/Montserrat-bold.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OpenSansLight-bold.fntdata"/><Relationship Id="rId52" Type="http://schemas.openxmlformats.org/officeDocument/2006/relationships/font" Target="fonts/OpenSansLight-regular.fntdata"/><Relationship Id="rId11" Type="http://schemas.openxmlformats.org/officeDocument/2006/relationships/slide" Target="slides/slide4.xml"/><Relationship Id="rId55" Type="http://schemas.openxmlformats.org/officeDocument/2006/relationships/font" Target="fonts/OpenSansLight-boldItalic.fntdata"/><Relationship Id="rId10" Type="http://schemas.openxmlformats.org/officeDocument/2006/relationships/slide" Target="slides/slide3.xml"/><Relationship Id="rId54" Type="http://schemas.openxmlformats.org/officeDocument/2006/relationships/font" Target="fonts/OpenSansLight-italic.fntdata"/><Relationship Id="rId13" Type="http://schemas.openxmlformats.org/officeDocument/2006/relationships/slide" Target="slides/slide6.xml"/><Relationship Id="rId57" Type="http://schemas.openxmlformats.org/officeDocument/2006/relationships/font" Target="fonts/OpenSans-bold.fntdata"/><Relationship Id="rId12" Type="http://schemas.openxmlformats.org/officeDocument/2006/relationships/slide" Target="slides/slide5.xml"/><Relationship Id="rId56" Type="http://schemas.openxmlformats.org/officeDocument/2006/relationships/font" Target="fonts/OpenSans-regular.fntdata"/><Relationship Id="rId15" Type="http://schemas.openxmlformats.org/officeDocument/2006/relationships/slide" Target="slides/slide8.xml"/><Relationship Id="rId59" Type="http://schemas.openxmlformats.org/officeDocument/2006/relationships/font" Target="fonts/OpenSans-boldItalic.fntdata"/><Relationship Id="rId14" Type="http://schemas.openxmlformats.org/officeDocument/2006/relationships/slide" Target="slides/slide7.xml"/><Relationship Id="rId58" Type="http://schemas.openxmlformats.org/officeDocument/2006/relationships/font" Target="fonts/OpenSans-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0-13T18:58:19.671">
    <p:pos x="189" y="1288"/>
    <p:text>Please feel free to come up with a more creative title. Just make sure to list your AI Studio company's name somewhere on this slide :)</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3-10-12T17:30:34.877">
    <p:pos x="196" y="568"/>
    <p:text>This is one possible title for the section wherein you will describe everything you did "pre-modeling" (e.g., EDA, data selection, data cleaning, feature engineering) - but please feel free to rename it if you'd like to use a different section title. For example, you might want to use "Data Preprocessing" instead of "Data Preparation".</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3-10-12T20:40:18.572">
    <p:pos x="196" y="280"/>
    <p:text>*Please expand and read!*
In this section, you might choose to include slides to cover (these are just options to consider):
- "Dataset Overview"
- "Data Collection"
- "Exploratory Data Analysis (EDA)"
- "Data Selection"
- "Data Cleaning"
- "Text Preprocessing" (for NLP projects)
- "Feature Selection"
- "Feature Engineering"
- "Data Transformation"
- "Correlation Analysis"
- Etc!</p:text>
  </p:cm>
  <p:cm authorId="0" idx="13" dt="2023-10-12T17:42:05.217">
    <p:pos x="196" y="280"/>
    <p:text>*Copy/paste this slide as many times as you need.* For example, the first slide in this section might be "Data Overview," followed by "Data Collection," etc.</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2-11-18T17:23:24.066">
    <p:pos x="313" y="103"/>
    <p:text>You can use this slide to compare the various models your team considered. Feel free to adapt/modify the table -- or choose a completely different way to compare your models! *As with all other slides in this deck, feel free to move this slide to the place that makes the most sense for you.*</p:text>
  </p:cm>
  <p:cm authorId="0" idx="15" dt="2022-11-18T17:23:55.540">
    <p:pos x="313" y="492"/>
    <p:text>*Example:* This is where you could list Precision, Recall, Accuracy, F1 score, or another metric used for model evaluation.</p:text>
  </p:cm>
  <p:cm authorId="0" idx="16" dt="2022-11-18T17:23:34.827">
    <p:pos x="313" y="592"/>
    <p:text>*Example:* If for your project you considered Logistic Regression, Random Forest, and K-Means, you would dedicate one row to each of these.</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2-11-18T17:24:41.498">
    <p:pos x="196" y="280"/>
    <p:text>Other possible titles for this slide: "Recommendations"; "Outcomes" (or you could add additional slides for these!)</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8" dt="2022-11-18T22:23:30.981">
    <p:pos x="196" y="280"/>
    <p:text>*On this slide, you might include things like:* new Python libraries that you got to practice with; new ML project tools you were able to use; things that you learned that were not covered in your ML Foundations summer course; etc.</p:text>
  </p:cm>
  <p:cm authorId="0" idx="19" dt="2022-11-18T22:23:30.981">
    <p:pos x="196" y="280"/>
    <p:text>*While this slide is being presented, you might also want to discuss:*
- Looking back, what your team would have done differently
- What you wished you had more time for (you can also cover this on the following "Next Steps" slide)
- Obstacles you faced and how you overcame them</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0" dt="2022-11-18T21:20:10.745">
    <p:pos x="196" y="280"/>
    <p:text>*For example:* If you had more time to work on this project, how would you improve your model?</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11-18T17:04:11.713">
    <p:pos x="196" y="570"/>
    <p:text>As you fill in this template, you can *choose your own section titles* based on the slides contained in that section - the provided section titles are just suggestions.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11-18T17:04:41.220">
    <p:pos x="196" y="280"/>
    <p:text>*Same goes for slide titles:* You can rename them any way you'd like! For example, you might decide to call this slide, "Our Team" or "Team Introduction".</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2-11-18T17:05:22.052">
    <p:pos x="196" y="280"/>
    <p:text>Change to "Advisor" if you only had one Challenge Advisor (and also remove the second image slot on the slide).</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3-10-13T19:00:13.649">
    <p:pos x="196" y="570"/>
    <p:text>*Remember:* The audience for your final presentation will likely include both technical and non-technical employees of your AI Studio host company. Keep this in mind as you build out your presentation! *You'll definitely want to go into the technical details since this is an ML project* - but, when possible, try to also explain things in terms that can be understood by non-technical audience members.</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2-11-18T17:08:30.140">
    <p:pos x="2490" y="192"/>
    <p:text>*Potential things to talk about while this slide is up on the screen:*
What type of ML challenge is this? (E.g., supervised classification or regression; unsupervised clustering or association)
What type of data were you dealing with? (E.g. public domain data in csv format; company-provided image data)
What did your team find interesting or compelling about the challenge? (*Definitely include this!*)</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11-18T22:16:29.198">
    <p:pos x="196" y="280"/>
    <p:text>*Potential things to include on this slide:*
What specific business unit did you work with at the company? Why does this problem matter to the company/business unit?</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3-10-12T15:37:40.182">
    <p:pos x="196" y="280"/>
    <p:text>*Keep it high level on this slide!* What you list/discuss here - whether with simple bullets or a process/timeline diagram like the one included - should be reflected and covered in more detail in the sections and slides to come. Think about the phases of your project work, from initial data understanding through model evaluation. You might also want to mention - or speak about - how you decided on this approach (e.g., based on Challenge Advisor guidance), and any research you did at the beginning of the project.</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2-11-18T17:13:26.847">
    <p:pos x="2902" y="662"/>
    <p:text>*For this slide, use logos instead of text when possible!* These are just two examples - feel free to delete/keep/add more. Use Wikimedia Commons to find logos.</p:text>
  </p:cm>
  <p:cm authorId="0" idx="10" dt="2022-11-18T17:11:01.757">
    <p:pos x="196" y="280"/>
    <p:text>*Potential things to include on this slide:*
Where did your team work on your project? (e.g., Google Colab, GitHub, Trello, Notion)
What Python libraries did you use?
What tools or resources, if any, did your company provide to help you with the project?
What other resources (YouTube videos, online forums, cheatsheets, articles, etc.) did your team find helpful?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6a6a87d4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6a6a87d4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6a6a87d4a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6a6a87d4a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6a6a87d4a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6a6a87d4a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6a6a87d4ab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6a6a87d4ab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6a6a87d4a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6a6a87d4a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9cb7add47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29cb7add476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9cb7add47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29cb7add476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9a0a8724b4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29a0a8724b4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a1601712b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2a1601712b2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8a07cd33b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8a07cd33b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8a07cd33b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8a07cd33b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6a6a87d4a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6a6a87d4a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9e348011a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9e348011a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solidFill>
                  <a:schemeClr val="dk1"/>
                </a:solidFill>
              </a:rPr>
              <a:t>Masui, Tomonori. “All You Need to Know about Gradient Boosting Algorithm − Part 1. Regression.” </a:t>
            </a:r>
            <a:r>
              <a:rPr i="1" lang="en">
                <a:solidFill>
                  <a:schemeClr val="dk1"/>
                </a:solidFill>
              </a:rPr>
              <a:t>Medium</a:t>
            </a:r>
            <a:r>
              <a:rPr lang="en">
                <a:solidFill>
                  <a:schemeClr val="dk1"/>
                </a:solidFill>
              </a:rPr>
              <a:t>, Towards Data Science, 12 Feb. 2022, towardsdatascience.com/all-you-need-to-know-about-gradient-boosting-algorithm-part-1-regression-2520a34a502. </a:t>
            </a:r>
            <a:endParaRPr>
              <a:solidFill>
                <a:schemeClr val="dk1"/>
              </a:solidFill>
            </a:endParaRPr>
          </a:p>
          <a:p>
            <a:pPr indent="0" lvl="0" marL="0" rtl="0" algn="l">
              <a:spcBef>
                <a:spcPts val="0"/>
              </a:spcBef>
              <a:spcAft>
                <a:spcPts val="0"/>
              </a:spcAft>
              <a:buNone/>
            </a:pPr>
            <a:r>
              <a:rPr lang="en">
                <a:solidFill>
                  <a:schemeClr val="dk1"/>
                </a:solidFill>
              </a:rPr>
              <a:t>*²Shetty, Charanraj. “Gradient Boosting Technique.” </a:t>
            </a:r>
            <a:r>
              <a:rPr i="1" lang="en">
                <a:solidFill>
                  <a:schemeClr val="dk1"/>
                </a:solidFill>
              </a:rPr>
              <a:t>Medium</a:t>
            </a:r>
            <a:r>
              <a:rPr lang="en">
                <a:solidFill>
                  <a:schemeClr val="dk1"/>
                </a:solidFill>
              </a:rPr>
              <a:t>, Towards AI, 20 Dec. 2020, pub.towardsai.net/gradient-boosting-technique-b3dbb7069b74.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99bdecf2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99bdecf2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99bdecf2d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99bdecf2d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99ea45899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99ea45899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99bdecf2d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99bdecf2d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9a0a8724b4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9a0a8724b4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8d37fab79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8d37fab79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As we cannot make future predictions due to the lack of new data, we have decided to look at feature importance and see what features each need depend on the most. This will help us to predict some needs with only a few features instead of gathering all the data for all the needs (next slide for more).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a1601712b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2a1601712b2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Code Source: https://scikit-learn.org/stable/auto_examples/ensemble/plot_gradient_boosting_regression.html</a:t>
            </a:r>
            <a:endParaRPr>
              <a:solidFill>
                <a:schemeClr val="dk1"/>
              </a:solidFill>
            </a:endParaRPr>
          </a:p>
          <a:p>
            <a:pPr indent="0" lvl="0" marL="0" rtl="0" algn="l">
              <a:spcBef>
                <a:spcPts val="0"/>
              </a:spcBef>
              <a:spcAft>
                <a:spcPts val="0"/>
              </a:spcAft>
              <a:buSzPts val="1100"/>
              <a:buNone/>
            </a:pPr>
            <a:r>
              <a:rPr lang="en">
                <a:solidFill>
                  <a:schemeClr val="dk1"/>
                </a:solidFill>
              </a:rPr>
              <a:t>Note: some of the graphs indicate that the need is dependent on itself, so we ignore this. ADMIN_1D is dropped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a1601712b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2a1601712b2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Code Source: https://scikit-learn.org/stable/auto_examples/ensemble/plot_gradient_boosting_regression.html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Note: some of the graphs indicate that the need is dependent on itself, so we ignore this.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a1601712b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2a1601712b2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Code Source: https://scikit-learn.org/stable/auto_examples/ensemble/plot_gradient_boosting_regression.html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Note: some of the graphs indicate that the need is dependent on itself, so we ignore this.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6a6a87d4a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6a6a87d4a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a1601712b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2a1601712b2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Code Source: https://scikit-learn.org/stable/auto_examples/ensemble/plot_gradient_boosting_regression.html</a:t>
            </a:r>
            <a:endParaRPr>
              <a:solidFill>
                <a:schemeClr val="dk1"/>
              </a:solidFill>
            </a:endParaRPr>
          </a:p>
          <a:p>
            <a:pPr indent="0" lvl="0" marL="0" rtl="0" algn="l">
              <a:spcBef>
                <a:spcPts val="0"/>
              </a:spcBef>
              <a:spcAft>
                <a:spcPts val="0"/>
              </a:spcAft>
              <a:buSzPts val="1100"/>
              <a:buNone/>
            </a:pPr>
            <a:r>
              <a:rPr lang="en">
                <a:solidFill>
                  <a:schemeClr val="dk1"/>
                </a:solidFill>
              </a:rPr>
              <a:t>Note: some of the graphs indicate that the need is dependent on itself, so we ignore this.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a1601712b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2a1601712b2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Code Source: https://scikit-learn.org/stable/auto_examples/ensemble/plot_gradient_boosting_regression.html</a:t>
            </a:r>
            <a:endParaRPr>
              <a:solidFill>
                <a:schemeClr val="dk1"/>
              </a:solidFill>
            </a:endParaRPr>
          </a:p>
          <a:p>
            <a:pPr indent="0" lvl="0" marL="0" rtl="0" algn="l">
              <a:spcBef>
                <a:spcPts val="0"/>
              </a:spcBef>
              <a:spcAft>
                <a:spcPts val="0"/>
              </a:spcAft>
              <a:buSzPts val="1100"/>
              <a:buNone/>
            </a:pPr>
            <a:r>
              <a:rPr lang="en">
                <a:solidFill>
                  <a:schemeClr val="dk1"/>
                </a:solidFill>
              </a:rPr>
              <a:t>Note: some of the graphs indicate that the need is dependent on itself, so we ignore this.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a1601712b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a1601712b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6a6a87d4ab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6a6a87d4ab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8a07cd33b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8a07cd33b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8a07cd33b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8a07cd33b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6a6a87d4a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16a6a87d4ab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6a6a87d4ab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6a6a87d4ab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6ba5beb72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6ba5beb72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6a6a87d4ab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6a6a87d4ab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6a6a87d4a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16a6a87d4ab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1050">
                <a:solidFill>
                  <a:srgbClr val="444746"/>
                </a:solidFill>
                <a:highlight>
                  <a:srgbClr val="FFFFFF"/>
                </a:highlight>
                <a:latin typeface="Roboto"/>
                <a:ea typeface="Roboto"/>
                <a:cs typeface="Roboto"/>
                <a:sym typeface="Roboto"/>
              </a:rPr>
              <a:t>[INSERT PROJECT DESCRIPTION]</a:t>
            </a:r>
            <a:endParaRPr b="1"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SzPts val="1100"/>
              <a:buNone/>
            </a:pPr>
            <a:r>
              <a:t/>
            </a:r>
            <a:endParaRPr b="1"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1050">
                <a:solidFill>
                  <a:srgbClr val="444746"/>
                </a:solidFill>
                <a:highlight>
                  <a:srgbClr val="FFFFFF"/>
                </a:highlight>
                <a:latin typeface="Roboto"/>
                <a:ea typeface="Roboto"/>
                <a:cs typeface="Roboto"/>
                <a:sym typeface="Roboto"/>
              </a:rPr>
              <a:t>Potential things to talk about while this slide is up on the screen:</a:t>
            </a:r>
            <a:endParaRPr b="1"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Roboto"/>
                <a:ea typeface="Roboto"/>
                <a:cs typeface="Roboto"/>
                <a:sym typeface="Roboto"/>
              </a:rPr>
              <a:t>What type of ML challenge is this? (E.g., supervised classification or regression; unsupervised clustering or association)</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050">
                <a:solidFill>
                  <a:srgbClr val="444746"/>
                </a:solidFill>
                <a:highlight>
                  <a:srgbClr val="FFFFFF"/>
                </a:highlight>
                <a:latin typeface="Roboto"/>
                <a:ea typeface="Roboto"/>
                <a:cs typeface="Roboto"/>
                <a:sym typeface="Roboto"/>
              </a:rPr>
              <a:t>What type of data were you dealing with? (E.g. public domain data in csv format; company-provided image data)</a:t>
            </a:r>
            <a:endParaRPr sz="1050">
              <a:solidFill>
                <a:srgbClr val="444746"/>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lang="en" sz="1050">
                <a:solidFill>
                  <a:srgbClr val="444746"/>
                </a:solidFill>
                <a:highlight>
                  <a:srgbClr val="FFFFFF"/>
                </a:highlight>
                <a:latin typeface="Roboto"/>
                <a:ea typeface="Roboto"/>
                <a:cs typeface="Roboto"/>
                <a:sym typeface="Roboto"/>
              </a:rPr>
              <a:t>What did your team find interesting or compelling about the challenge? (</a:t>
            </a:r>
            <a:r>
              <a:rPr b="1" lang="en" sz="1050">
                <a:solidFill>
                  <a:srgbClr val="444746"/>
                </a:solidFill>
                <a:highlight>
                  <a:srgbClr val="FFFFFF"/>
                </a:highlight>
                <a:latin typeface="Roboto"/>
                <a:ea typeface="Roboto"/>
                <a:cs typeface="Roboto"/>
                <a:sym typeface="Roboto"/>
              </a:rPr>
              <a:t>Definitely include this!</a:t>
            </a:r>
            <a:r>
              <a:rPr lang="en" sz="1050">
                <a:solidFill>
                  <a:srgbClr val="444746"/>
                </a:solidFill>
                <a:highlight>
                  <a:srgbClr val="FFFFFF"/>
                </a:highlight>
                <a:latin typeface="Roboto"/>
                <a:ea typeface="Roboto"/>
                <a:cs typeface="Roboto"/>
                <a:sym typeface="Roboto"/>
              </a:rPr>
              <a:t>)</a:t>
            </a:r>
            <a:endParaRPr sz="1050">
              <a:solidFill>
                <a:srgbClr val="444746"/>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050">
              <a:solidFill>
                <a:srgbClr val="444746"/>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050">
              <a:solidFill>
                <a:srgbClr val="444746"/>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 sz="1050">
                <a:solidFill>
                  <a:srgbClr val="444746"/>
                </a:solidFill>
                <a:highlight>
                  <a:srgbClr val="FFFFFF"/>
                </a:highlight>
                <a:latin typeface="Roboto"/>
                <a:ea typeface="Roboto"/>
                <a:cs typeface="Roboto"/>
                <a:sym typeface="Roboto"/>
              </a:rPr>
              <a:t>You can use the description you shared in your Project Scope &amp; Deliverables document, assuming it is still accurate. Make sure your description is not too wordy.</a:t>
            </a:r>
            <a:endParaRPr sz="1050">
              <a:solidFill>
                <a:srgbClr val="444746"/>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050">
              <a:solidFill>
                <a:srgbClr val="444746"/>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8a07cd33b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8a07cd33b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6a6a87d4a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6a6a87d4a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comments" Target="../comments/comment8.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comments" Target="../comments/comment9.xml"/><Relationship Id="rId4" Type="http://schemas.openxmlformats.org/officeDocument/2006/relationships/image" Target="../media/image3.png"/><Relationship Id="rId11" Type="http://schemas.openxmlformats.org/officeDocument/2006/relationships/image" Target="../media/image16.png"/><Relationship Id="rId10" Type="http://schemas.openxmlformats.org/officeDocument/2006/relationships/image" Target="../media/image63.png"/><Relationship Id="rId9"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comments" Target="../comments/comment10.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comments" Target="../comments/comment11.xml"/><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hyperlink" Target="https://data.humdata.org/dataset/ukraine-who-does-what-where-3w"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comments" Target="../comments/comment1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comments" Target="../comments/commen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image" Target="../media/image31.png"/><Relationship Id="rId6"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27.png"/><Relationship Id="rId6"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8.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34.png"/><Relationship Id="rId5" Type="http://schemas.openxmlformats.org/officeDocument/2006/relationships/image" Target="../media/image38.png"/><Relationship Id="rId6" Type="http://schemas.openxmlformats.org/officeDocument/2006/relationships/image" Target="../media/image35.png"/><Relationship Id="rId7" Type="http://schemas.openxmlformats.org/officeDocument/2006/relationships/image" Target="../media/image41.png"/><Relationship Id="rId8"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comments" Target="../comments/comment13.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52.png"/><Relationship Id="rId5" Type="http://schemas.openxmlformats.org/officeDocument/2006/relationships/image" Target="../media/image48.png"/><Relationship Id="rId6"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40.png"/><Relationship Id="rId5" Type="http://schemas.openxmlformats.org/officeDocument/2006/relationships/image" Target="../media/image47.png"/><Relationship Id="rId6"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53.png"/><Relationship Id="rId5" Type="http://schemas.openxmlformats.org/officeDocument/2006/relationships/image" Target="../media/image51.png"/><Relationship Id="rId6" Type="http://schemas.openxmlformats.org/officeDocument/2006/relationships/image" Target="../media/image43.png"/><Relationship Id="rId7"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comments" Target="../comments/comment3.xml"/><Relationship Id="rId4" Type="http://schemas.openxmlformats.org/officeDocument/2006/relationships/image" Target="../media/image3.png"/><Relationship Id="rId9" Type="http://schemas.openxmlformats.org/officeDocument/2006/relationships/image" Target="../media/image6.png"/><Relationship Id="rId5" Type="http://schemas.openxmlformats.org/officeDocument/2006/relationships/image" Target="../media/image56.jpg"/><Relationship Id="rId6" Type="http://schemas.openxmlformats.org/officeDocument/2006/relationships/image" Target="../media/image2.jpg"/><Relationship Id="rId7" Type="http://schemas.openxmlformats.org/officeDocument/2006/relationships/image" Target="../media/image45.jpg"/><Relationship Id="rId8" Type="http://schemas.openxmlformats.org/officeDocument/2006/relationships/image" Target="../media/image3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59.png"/><Relationship Id="rId5" Type="http://schemas.openxmlformats.org/officeDocument/2006/relationships/image" Target="../media/image55.png"/><Relationship Id="rId6" Type="http://schemas.openxmlformats.org/officeDocument/2006/relationships/image" Target="../media/image62.png"/><Relationship Id="rId7"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50.png"/><Relationship Id="rId5" Type="http://schemas.openxmlformats.org/officeDocument/2006/relationships/image" Target="../media/image60.png"/><Relationship Id="rId6" Type="http://schemas.openxmlformats.org/officeDocument/2006/relationships/image" Target="../media/image54.png"/><Relationship Id="rId7"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comments" Target="../comments/comment14.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comments" Target="../comments/comment15.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comments" Target="../comments/comment4.xml"/><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3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comments" Target="../comments/comment5.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comments" Target="../comments/comment6.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comments" Target="../comments/commen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301175" y="4098024"/>
            <a:ext cx="8576400" cy="5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pen Sans Light"/>
                <a:ea typeface="Open Sans Light"/>
                <a:cs typeface="Open Sans Light"/>
                <a:sym typeface="Open Sans Light"/>
              </a:rPr>
              <a:t>Break Through Tech New York @Cornell Tech</a:t>
            </a:r>
            <a:endParaRPr>
              <a:solidFill>
                <a:schemeClr val="lt1"/>
              </a:solidFill>
              <a:latin typeface="Open Sans Light"/>
              <a:ea typeface="Open Sans Light"/>
              <a:cs typeface="Open Sans Light"/>
              <a:sym typeface="Open Sans Light"/>
            </a:endParaRPr>
          </a:p>
          <a:p>
            <a:pPr indent="0" lvl="0" marL="0" rtl="0" algn="l">
              <a:spcBef>
                <a:spcPts val="0"/>
              </a:spcBef>
              <a:spcAft>
                <a:spcPts val="0"/>
              </a:spcAft>
              <a:buNone/>
            </a:pPr>
            <a:r>
              <a:rPr lang="en">
                <a:solidFill>
                  <a:schemeClr val="lt1"/>
                </a:solidFill>
                <a:latin typeface="Open Sans Light"/>
                <a:ea typeface="Open Sans Light"/>
                <a:cs typeface="Open Sans Light"/>
                <a:sym typeface="Open Sans Light"/>
              </a:rPr>
              <a:t>December 8, 2023</a:t>
            </a:r>
            <a:endParaRPr>
              <a:solidFill>
                <a:schemeClr val="lt1"/>
              </a:solidFill>
              <a:latin typeface="Open Sans Light"/>
              <a:ea typeface="Open Sans Light"/>
              <a:cs typeface="Open Sans Light"/>
              <a:sym typeface="Open Sans Light"/>
            </a:endParaRPr>
          </a:p>
        </p:txBody>
      </p:sp>
      <p:sp>
        <p:nvSpPr>
          <p:cNvPr id="55" name="Google Shape;55;p13"/>
          <p:cNvSpPr txBox="1"/>
          <p:nvPr/>
        </p:nvSpPr>
        <p:spPr>
          <a:xfrm>
            <a:off x="301175" y="2045425"/>
            <a:ext cx="8259300" cy="205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400">
                <a:solidFill>
                  <a:schemeClr val="lt1"/>
                </a:solidFill>
                <a:latin typeface="Montserrat"/>
                <a:ea typeface="Montserrat"/>
                <a:cs typeface="Montserrat"/>
                <a:sym typeface="Montserrat"/>
              </a:rPr>
              <a:t>Guidehouse 1B - </a:t>
            </a:r>
            <a:r>
              <a:rPr lang="en" sz="3400">
                <a:solidFill>
                  <a:schemeClr val="lt1"/>
                </a:solidFill>
                <a:latin typeface="Montserrat"/>
                <a:ea typeface="Montserrat"/>
                <a:cs typeface="Montserrat"/>
                <a:sym typeface="Montserrat"/>
              </a:rPr>
              <a:t>Predicting Ukraine’s Emerging Humanitarian Needs</a:t>
            </a:r>
            <a:endParaRPr sz="34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3400">
                <a:solidFill>
                  <a:schemeClr val="accent6"/>
                </a:solidFill>
                <a:latin typeface="Montserrat"/>
                <a:ea typeface="Montserrat"/>
                <a:cs typeface="Montserrat"/>
                <a:sym typeface="Montserrat"/>
              </a:rPr>
              <a:t>AI Studio Final</a:t>
            </a:r>
            <a:r>
              <a:rPr lang="en" sz="3400">
                <a:solidFill>
                  <a:schemeClr val="accent6"/>
                </a:solidFill>
                <a:latin typeface="Montserrat"/>
                <a:ea typeface="Montserrat"/>
                <a:cs typeface="Montserrat"/>
                <a:sym typeface="Montserrat"/>
              </a:rPr>
              <a:t> Presentation</a:t>
            </a:r>
            <a:endParaRPr sz="3400">
              <a:solidFill>
                <a:schemeClr val="accent6"/>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26" name="Shape 126"/>
        <p:cNvGrpSpPr/>
        <p:nvPr/>
      </p:nvGrpSpPr>
      <p:grpSpPr>
        <a:xfrm>
          <a:off x="0" y="0"/>
          <a:ext cx="0" cy="0"/>
          <a:chOff x="0" y="0"/>
          <a:chExt cx="0" cy="0"/>
        </a:xfrm>
      </p:grpSpPr>
      <p:sp>
        <p:nvSpPr>
          <p:cNvPr id="127" name="Google Shape;127;p22"/>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Our Approach</a:t>
            </a:r>
            <a:endParaRPr sz="2800">
              <a:solidFill>
                <a:srgbClr val="002D45"/>
              </a:solidFill>
              <a:latin typeface="Montserrat"/>
              <a:ea typeface="Montserrat"/>
              <a:cs typeface="Montserrat"/>
              <a:sym typeface="Montserrat"/>
            </a:endParaRPr>
          </a:p>
        </p:txBody>
      </p:sp>
      <p:grpSp>
        <p:nvGrpSpPr>
          <p:cNvPr id="128" name="Google Shape;128;p22"/>
          <p:cNvGrpSpPr/>
          <p:nvPr/>
        </p:nvGrpSpPr>
        <p:grpSpPr>
          <a:xfrm>
            <a:off x="4513724" y="1864926"/>
            <a:ext cx="2480149" cy="1728849"/>
            <a:chOff x="4526674" y="1857800"/>
            <a:chExt cx="2480149" cy="1728849"/>
          </a:xfrm>
        </p:grpSpPr>
        <p:sp>
          <p:nvSpPr>
            <p:cNvPr id="129" name="Google Shape;129;p22"/>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22"/>
            <p:cNvGrpSpPr/>
            <p:nvPr/>
          </p:nvGrpSpPr>
          <p:grpSpPr>
            <a:xfrm>
              <a:off x="4526674" y="1857800"/>
              <a:ext cx="2480149" cy="1728849"/>
              <a:chOff x="4526674" y="1857800"/>
              <a:chExt cx="2480149" cy="1728849"/>
            </a:xfrm>
          </p:grpSpPr>
          <p:grpSp>
            <p:nvGrpSpPr>
              <p:cNvPr id="131" name="Google Shape;131;p22"/>
              <p:cNvGrpSpPr/>
              <p:nvPr/>
            </p:nvGrpSpPr>
            <p:grpSpPr>
              <a:xfrm>
                <a:off x="4808316" y="2800065"/>
                <a:ext cx="92400" cy="411825"/>
                <a:chOff x="845575" y="2563700"/>
                <a:chExt cx="92400" cy="411825"/>
              </a:xfrm>
            </p:grpSpPr>
            <p:cxnSp>
              <p:nvCxnSpPr>
                <p:cNvPr id="132" name="Google Shape;132;p2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3" name="Google Shape;133;p2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22"/>
              <p:cNvSpPr txBox="1"/>
              <p:nvPr/>
            </p:nvSpPr>
            <p:spPr>
              <a:xfrm>
                <a:off x="4526674" y="3215249"/>
                <a:ext cx="8856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Nov 2023</a:t>
                </a:r>
                <a:endParaRPr b="1" sz="1200">
                  <a:latin typeface="Roboto"/>
                  <a:ea typeface="Roboto"/>
                  <a:cs typeface="Roboto"/>
                  <a:sym typeface="Roboto"/>
                </a:endParaRPr>
              </a:p>
            </p:txBody>
          </p:sp>
          <p:sp>
            <p:nvSpPr>
              <p:cNvPr id="135" name="Google Shape;135;p22"/>
              <p:cNvSpPr txBox="1"/>
              <p:nvPr/>
            </p:nvSpPr>
            <p:spPr>
              <a:xfrm>
                <a:off x="4753223" y="185780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Modeling &amp; Evaluation</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Created Gradient Boosted Regression models to predict specific humanitarian needs and number of people reached, evaluated using RMSE and R</a:t>
                </a:r>
                <a:r>
                  <a:rPr baseline="30000" lang="en" sz="800">
                    <a:latin typeface="Roboto"/>
                    <a:ea typeface="Roboto"/>
                    <a:cs typeface="Roboto"/>
                    <a:sym typeface="Roboto"/>
                  </a:rPr>
                  <a:t>2</a:t>
                </a:r>
                <a:r>
                  <a:rPr lang="en" sz="800">
                    <a:latin typeface="Roboto"/>
                    <a:ea typeface="Roboto"/>
                    <a:cs typeface="Roboto"/>
                    <a:sym typeface="Roboto"/>
                  </a:rPr>
                  <a:t> score.</a:t>
                </a:r>
                <a:endParaRPr b="1" sz="800">
                  <a:latin typeface="Roboto"/>
                  <a:ea typeface="Roboto"/>
                  <a:cs typeface="Roboto"/>
                  <a:sym typeface="Roboto"/>
                </a:endParaRPr>
              </a:p>
            </p:txBody>
          </p:sp>
        </p:grpSp>
      </p:grpSp>
      <p:grpSp>
        <p:nvGrpSpPr>
          <p:cNvPr id="136" name="Google Shape;136;p22"/>
          <p:cNvGrpSpPr/>
          <p:nvPr/>
        </p:nvGrpSpPr>
        <p:grpSpPr>
          <a:xfrm>
            <a:off x="6422850" y="2709725"/>
            <a:ext cx="2721150" cy="1735651"/>
            <a:chOff x="6435800" y="2702599"/>
            <a:chExt cx="2721150" cy="1735651"/>
          </a:xfrm>
        </p:grpSpPr>
        <p:sp>
          <p:nvSpPr>
            <p:cNvPr id="137" name="Google Shape;137;p22"/>
            <p:cNvSpPr/>
            <p:nvPr/>
          </p:nvSpPr>
          <p:spPr>
            <a:xfrm>
              <a:off x="6807650" y="3079475"/>
              <a:ext cx="23493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22"/>
            <p:cNvGrpSpPr/>
            <p:nvPr/>
          </p:nvGrpSpPr>
          <p:grpSpPr>
            <a:xfrm>
              <a:off x="6435800" y="2702599"/>
              <a:ext cx="2494573" cy="1735651"/>
              <a:chOff x="6435800" y="2702599"/>
              <a:chExt cx="2494573" cy="1735651"/>
            </a:xfrm>
          </p:grpSpPr>
          <p:grpSp>
            <p:nvGrpSpPr>
              <p:cNvPr id="139" name="Google Shape;139;p22"/>
              <p:cNvGrpSpPr/>
              <p:nvPr/>
            </p:nvGrpSpPr>
            <p:grpSpPr>
              <a:xfrm rot="10800000">
                <a:off x="6760035" y="3079467"/>
                <a:ext cx="92400" cy="411825"/>
                <a:chOff x="2070100" y="2563700"/>
                <a:chExt cx="92400" cy="411825"/>
              </a:xfrm>
            </p:grpSpPr>
            <p:cxnSp>
              <p:nvCxnSpPr>
                <p:cNvPr id="140" name="Google Shape;140;p22"/>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41" name="Google Shape;141;p2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22"/>
              <p:cNvSpPr txBox="1"/>
              <p:nvPr/>
            </p:nvSpPr>
            <p:spPr>
              <a:xfrm>
                <a:off x="6435800" y="2702599"/>
                <a:ext cx="1354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Nov - Dec 2023</a:t>
                </a:r>
                <a:endParaRPr b="1" sz="1200">
                  <a:latin typeface="Roboto"/>
                  <a:ea typeface="Roboto"/>
                  <a:cs typeface="Roboto"/>
                  <a:sym typeface="Roboto"/>
                </a:endParaRPr>
              </a:p>
            </p:txBody>
          </p:sp>
          <p:sp>
            <p:nvSpPr>
              <p:cNvPr id="143" name="Google Shape;143;p22"/>
              <p:cNvSpPr txBox="1"/>
              <p:nvPr/>
            </p:nvSpPr>
            <p:spPr>
              <a:xfrm>
                <a:off x="6676773" y="349445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Data Visualization &amp; Wrapping Up</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Using models to predict future values and create data visualizations to draw conclusions.</a:t>
                </a:r>
                <a:endParaRPr b="1" sz="800">
                  <a:latin typeface="Roboto"/>
                  <a:ea typeface="Roboto"/>
                  <a:cs typeface="Roboto"/>
                  <a:sym typeface="Roboto"/>
                </a:endParaRPr>
              </a:p>
            </p:txBody>
          </p:sp>
        </p:grpSp>
      </p:grpSp>
      <p:grpSp>
        <p:nvGrpSpPr>
          <p:cNvPr id="144" name="Google Shape;144;p22"/>
          <p:cNvGrpSpPr/>
          <p:nvPr/>
        </p:nvGrpSpPr>
        <p:grpSpPr>
          <a:xfrm>
            <a:off x="483041" y="1864926"/>
            <a:ext cx="2580731" cy="1728863"/>
            <a:chOff x="495991" y="1857800"/>
            <a:chExt cx="2580731" cy="1728863"/>
          </a:xfrm>
        </p:grpSpPr>
        <p:sp>
          <p:nvSpPr>
            <p:cNvPr id="145" name="Google Shape;145;p22"/>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22"/>
            <p:cNvGrpSpPr/>
            <p:nvPr/>
          </p:nvGrpSpPr>
          <p:grpSpPr>
            <a:xfrm>
              <a:off x="495991" y="1857800"/>
              <a:ext cx="2580731" cy="1728863"/>
              <a:chOff x="495991" y="1857800"/>
              <a:chExt cx="2580731" cy="1728863"/>
            </a:xfrm>
          </p:grpSpPr>
          <p:sp>
            <p:nvSpPr>
              <p:cNvPr id="147" name="Google Shape;147;p22"/>
              <p:cNvSpPr txBox="1"/>
              <p:nvPr/>
            </p:nvSpPr>
            <p:spPr>
              <a:xfrm>
                <a:off x="495991" y="3215263"/>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Sep </a:t>
                </a:r>
                <a:r>
                  <a:rPr b="1" lang="en" sz="1200">
                    <a:latin typeface="Roboto"/>
                    <a:ea typeface="Roboto"/>
                    <a:cs typeface="Roboto"/>
                    <a:sym typeface="Roboto"/>
                  </a:rPr>
                  <a:t>2023</a:t>
                </a:r>
                <a:endParaRPr b="1" sz="1200">
                  <a:latin typeface="Roboto"/>
                  <a:ea typeface="Roboto"/>
                  <a:cs typeface="Roboto"/>
                  <a:sym typeface="Roboto"/>
                </a:endParaRPr>
              </a:p>
            </p:txBody>
          </p:sp>
          <p:grpSp>
            <p:nvGrpSpPr>
              <p:cNvPr id="148" name="Google Shape;148;p22"/>
              <p:cNvGrpSpPr/>
              <p:nvPr/>
            </p:nvGrpSpPr>
            <p:grpSpPr>
              <a:xfrm>
                <a:off x="881025" y="2800065"/>
                <a:ext cx="92400" cy="411825"/>
                <a:chOff x="845575" y="2563700"/>
                <a:chExt cx="92400" cy="411825"/>
              </a:xfrm>
            </p:grpSpPr>
            <p:cxnSp>
              <p:nvCxnSpPr>
                <p:cNvPr id="149" name="Google Shape;149;p2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50" name="Google Shape;150;p2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22"/>
              <p:cNvSpPr txBox="1"/>
              <p:nvPr/>
            </p:nvSpPr>
            <p:spPr>
              <a:xfrm>
                <a:off x="823122" y="185780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Data Identification &amp; Understanding</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Searched through databases containing relevant data sets, frequently speaking with CA to understand our business question and what data is needed.</a:t>
                </a:r>
                <a:endParaRPr b="1" sz="800">
                  <a:latin typeface="Roboto"/>
                  <a:ea typeface="Roboto"/>
                  <a:cs typeface="Roboto"/>
                  <a:sym typeface="Roboto"/>
                </a:endParaRPr>
              </a:p>
            </p:txBody>
          </p:sp>
        </p:grpSp>
      </p:grpSp>
      <p:grpSp>
        <p:nvGrpSpPr>
          <p:cNvPr id="152" name="Google Shape;152;p22"/>
          <p:cNvGrpSpPr/>
          <p:nvPr/>
        </p:nvGrpSpPr>
        <p:grpSpPr>
          <a:xfrm>
            <a:off x="2512651" y="2709725"/>
            <a:ext cx="2501349" cy="1735651"/>
            <a:chOff x="2525601" y="2702599"/>
            <a:chExt cx="2501349" cy="1735651"/>
          </a:xfrm>
        </p:grpSpPr>
        <p:sp>
          <p:nvSpPr>
            <p:cNvPr id="153" name="Google Shape;153;p22"/>
            <p:cNvSpPr/>
            <p:nvPr/>
          </p:nvSpPr>
          <p:spPr>
            <a:xfrm>
              <a:off x="2890952" y="3079475"/>
              <a:ext cx="19584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 name="Google Shape;154;p22"/>
            <p:cNvGrpSpPr/>
            <p:nvPr/>
          </p:nvGrpSpPr>
          <p:grpSpPr>
            <a:xfrm>
              <a:off x="2525601" y="2702599"/>
              <a:ext cx="2501349" cy="1735651"/>
              <a:chOff x="2525601" y="2702599"/>
              <a:chExt cx="2501349" cy="1735651"/>
            </a:xfrm>
          </p:grpSpPr>
          <p:sp>
            <p:nvSpPr>
              <p:cNvPr id="155" name="Google Shape;155;p22"/>
              <p:cNvSpPr txBox="1"/>
              <p:nvPr/>
            </p:nvSpPr>
            <p:spPr>
              <a:xfrm>
                <a:off x="2525601" y="2702599"/>
                <a:ext cx="8859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Oct 2023</a:t>
                </a:r>
                <a:endParaRPr b="1" sz="1200">
                  <a:latin typeface="Roboto"/>
                  <a:ea typeface="Roboto"/>
                  <a:cs typeface="Roboto"/>
                  <a:sym typeface="Roboto"/>
                </a:endParaRPr>
              </a:p>
            </p:txBody>
          </p:sp>
          <p:grpSp>
            <p:nvGrpSpPr>
              <p:cNvPr id="156" name="Google Shape;156;p22"/>
              <p:cNvGrpSpPr/>
              <p:nvPr/>
            </p:nvGrpSpPr>
            <p:grpSpPr>
              <a:xfrm rot="10800000">
                <a:off x="2849073" y="3079467"/>
                <a:ext cx="92400" cy="411825"/>
                <a:chOff x="2070100" y="2563700"/>
                <a:chExt cx="92400" cy="411825"/>
              </a:xfrm>
            </p:grpSpPr>
            <p:cxnSp>
              <p:nvCxnSpPr>
                <p:cNvPr id="157" name="Google Shape;157;p22"/>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58" name="Google Shape;158;p2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22"/>
              <p:cNvSpPr txBox="1"/>
              <p:nvPr/>
            </p:nvSpPr>
            <p:spPr>
              <a:xfrm>
                <a:off x="2773350" y="349445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Data Preparation</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Cleaned datasets, such as by replacing missing values using interpolation and one-hot encoding object types.</a:t>
                </a:r>
                <a:endParaRPr b="1" sz="800">
                  <a:latin typeface="Roboto"/>
                  <a:ea typeface="Roboto"/>
                  <a:cs typeface="Roboto"/>
                  <a:sym typeface="Roboto"/>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63" name="Shape 163"/>
        <p:cNvGrpSpPr/>
        <p:nvPr/>
      </p:nvGrpSpPr>
      <p:grpSpPr>
        <a:xfrm>
          <a:off x="0" y="0"/>
          <a:ext cx="0" cy="0"/>
          <a:chOff x="0" y="0"/>
          <a:chExt cx="0" cy="0"/>
        </a:xfrm>
      </p:grpSpPr>
      <p:sp>
        <p:nvSpPr>
          <p:cNvPr id="164" name="Google Shape;164;p2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Resources We Leveraged</a:t>
            </a:r>
            <a:endParaRPr sz="2800">
              <a:solidFill>
                <a:srgbClr val="002D45"/>
              </a:solidFill>
              <a:latin typeface="Montserrat"/>
              <a:ea typeface="Montserrat"/>
              <a:cs typeface="Montserrat"/>
              <a:sym typeface="Montserrat"/>
            </a:endParaRPr>
          </a:p>
        </p:txBody>
      </p:sp>
      <p:sp>
        <p:nvSpPr>
          <p:cNvPr id="165" name="Google Shape;165;p23"/>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87350" lvl="0" marL="457200" rtl="0" algn="l">
              <a:lnSpc>
                <a:spcPct val="115000"/>
              </a:lnSpc>
              <a:spcBef>
                <a:spcPts val="0"/>
              </a:spcBef>
              <a:spcAft>
                <a:spcPts val="0"/>
              </a:spcAft>
              <a:buClr>
                <a:schemeClr val="dk2"/>
              </a:buClr>
              <a:buSzPts val="2500"/>
              <a:buFont typeface="Open Sans Light"/>
              <a:buChar char="●"/>
            </a:pPr>
            <a:r>
              <a:rPr lang="en" sz="2500">
                <a:solidFill>
                  <a:schemeClr val="dk2"/>
                </a:solidFill>
                <a:latin typeface="Open Sans Light"/>
                <a:ea typeface="Open Sans Light"/>
                <a:cs typeface="Open Sans Light"/>
                <a:sym typeface="Open Sans Light"/>
              </a:rPr>
              <a:t>Google Colab (writing code)</a:t>
            </a:r>
            <a:endParaRPr sz="2500">
              <a:solidFill>
                <a:schemeClr val="dk2"/>
              </a:solidFill>
              <a:latin typeface="Open Sans Light"/>
              <a:ea typeface="Open Sans Light"/>
              <a:cs typeface="Open Sans Light"/>
              <a:sym typeface="Open Sans Light"/>
            </a:endParaRPr>
          </a:p>
          <a:p>
            <a:pPr indent="-387350" lvl="0" marL="457200" rtl="0" algn="l">
              <a:lnSpc>
                <a:spcPct val="115000"/>
              </a:lnSpc>
              <a:spcBef>
                <a:spcPts val="0"/>
              </a:spcBef>
              <a:spcAft>
                <a:spcPts val="0"/>
              </a:spcAft>
              <a:buClr>
                <a:schemeClr val="dk2"/>
              </a:buClr>
              <a:buSzPts val="2500"/>
              <a:buFont typeface="Open Sans Light"/>
              <a:buChar char="●"/>
            </a:pPr>
            <a:r>
              <a:rPr lang="en" sz="2500">
                <a:solidFill>
                  <a:schemeClr val="dk2"/>
                </a:solidFill>
                <a:latin typeface="Open Sans Light"/>
                <a:ea typeface="Open Sans Light"/>
                <a:cs typeface="Open Sans Light"/>
                <a:sym typeface="Open Sans Light"/>
              </a:rPr>
              <a:t>GitHub (sharing code)</a:t>
            </a:r>
            <a:endParaRPr sz="2500">
              <a:solidFill>
                <a:schemeClr val="dk2"/>
              </a:solidFill>
              <a:latin typeface="Open Sans Light"/>
              <a:ea typeface="Open Sans Light"/>
              <a:cs typeface="Open Sans Light"/>
              <a:sym typeface="Open Sans Light"/>
            </a:endParaRPr>
          </a:p>
          <a:p>
            <a:pPr indent="-387350" lvl="0" marL="457200" rtl="0" algn="l">
              <a:lnSpc>
                <a:spcPct val="115000"/>
              </a:lnSpc>
              <a:spcBef>
                <a:spcPts val="0"/>
              </a:spcBef>
              <a:spcAft>
                <a:spcPts val="0"/>
              </a:spcAft>
              <a:buClr>
                <a:schemeClr val="dk2"/>
              </a:buClr>
              <a:buSzPts val="2500"/>
              <a:buFont typeface="Open Sans Light"/>
              <a:buChar char="●"/>
            </a:pPr>
            <a:r>
              <a:rPr lang="en" sz="2500">
                <a:solidFill>
                  <a:schemeClr val="dk2"/>
                </a:solidFill>
                <a:latin typeface="Open Sans Light"/>
                <a:ea typeface="Open Sans Light"/>
                <a:cs typeface="Open Sans Light"/>
                <a:sym typeface="Open Sans Light"/>
              </a:rPr>
              <a:t>NumPy (data-related tasks)</a:t>
            </a:r>
            <a:endParaRPr sz="2500">
              <a:solidFill>
                <a:schemeClr val="dk2"/>
              </a:solidFill>
              <a:latin typeface="Open Sans Light"/>
              <a:ea typeface="Open Sans Light"/>
              <a:cs typeface="Open Sans Light"/>
              <a:sym typeface="Open Sans Light"/>
            </a:endParaRPr>
          </a:p>
          <a:p>
            <a:pPr indent="-387350" lvl="0" marL="457200" rtl="0" algn="l">
              <a:lnSpc>
                <a:spcPct val="115000"/>
              </a:lnSpc>
              <a:spcBef>
                <a:spcPts val="0"/>
              </a:spcBef>
              <a:spcAft>
                <a:spcPts val="0"/>
              </a:spcAft>
              <a:buClr>
                <a:schemeClr val="dk2"/>
              </a:buClr>
              <a:buSzPts val="2500"/>
              <a:buFont typeface="Open Sans Light"/>
              <a:buChar char="●"/>
            </a:pPr>
            <a:r>
              <a:rPr lang="en" sz="2500">
                <a:solidFill>
                  <a:schemeClr val="dk2"/>
                </a:solidFill>
                <a:latin typeface="Open Sans Light"/>
                <a:ea typeface="Open Sans Light"/>
                <a:cs typeface="Open Sans Light"/>
                <a:sym typeface="Open Sans Light"/>
              </a:rPr>
              <a:t>Pandas (data-related tasks)</a:t>
            </a:r>
            <a:endParaRPr sz="2500">
              <a:solidFill>
                <a:schemeClr val="dk2"/>
              </a:solidFill>
              <a:latin typeface="Open Sans Light"/>
              <a:ea typeface="Open Sans Light"/>
              <a:cs typeface="Open Sans Light"/>
              <a:sym typeface="Open Sans Light"/>
            </a:endParaRPr>
          </a:p>
          <a:p>
            <a:pPr indent="-387350" lvl="0" marL="457200" rtl="0" algn="l">
              <a:lnSpc>
                <a:spcPct val="115000"/>
              </a:lnSpc>
              <a:spcBef>
                <a:spcPts val="0"/>
              </a:spcBef>
              <a:spcAft>
                <a:spcPts val="0"/>
              </a:spcAft>
              <a:buClr>
                <a:schemeClr val="dk2"/>
              </a:buClr>
              <a:buSzPts val="2500"/>
              <a:buFont typeface="Open Sans Light"/>
              <a:buChar char="●"/>
            </a:pPr>
            <a:r>
              <a:rPr lang="en" sz="2500">
                <a:solidFill>
                  <a:schemeClr val="dk2"/>
                </a:solidFill>
                <a:latin typeface="Open Sans Light"/>
                <a:ea typeface="Open Sans Light"/>
                <a:cs typeface="Open Sans Light"/>
                <a:sym typeface="Open Sans Light"/>
              </a:rPr>
              <a:t>Matplotlib (visualization)</a:t>
            </a:r>
            <a:endParaRPr sz="2500">
              <a:solidFill>
                <a:schemeClr val="dk2"/>
              </a:solidFill>
              <a:latin typeface="Open Sans Light"/>
              <a:ea typeface="Open Sans Light"/>
              <a:cs typeface="Open Sans Light"/>
              <a:sym typeface="Open Sans Light"/>
            </a:endParaRPr>
          </a:p>
          <a:p>
            <a:pPr indent="-387350" lvl="0" marL="457200" rtl="0" algn="l">
              <a:lnSpc>
                <a:spcPct val="115000"/>
              </a:lnSpc>
              <a:spcBef>
                <a:spcPts val="0"/>
              </a:spcBef>
              <a:spcAft>
                <a:spcPts val="0"/>
              </a:spcAft>
              <a:buClr>
                <a:schemeClr val="dk2"/>
              </a:buClr>
              <a:buSzPts val="2500"/>
              <a:buFont typeface="Open Sans Light"/>
              <a:buChar char="●"/>
            </a:pPr>
            <a:r>
              <a:rPr lang="en" sz="2500">
                <a:solidFill>
                  <a:schemeClr val="dk2"/>
                </a:solidFill>
                <a:latin typeface="Open Sans Light"/>
                <a:ea typeface="Open Sans Light"/>
                <a:cs typeface="Open Sans Light"/>
                <a:sym typeface="Open Sans Light"/>
              </a:rPr>
              <a:t>Seaborn (visualization)</a:t>
            </a:r>
            <a:endParaRPr sz="2500">
              <a:solidFill>
                <a:schemeClr val="dk2"/>
              </a:solidFill>
              <a:latin typeface="Open Sans Light"/>
              <a:ea typeface="Open Sans Light"/>
              <a:cs typeface="Open Sans Light"/>
              <a:sym typeface="Open Sans Light"/>
            </a:endParaRPr>
          </a:p>
          <a:p>
            <a:pPr indent="-387350" lvl="0" marL="457200" rtl="0" algn="l">
              <a:lnSpc>
                <a:spcPct val="115000"/>
              </a:lnSpc>
              <a:spcBef>
                <a:spcPts val="0"/>
              </a:spcBef>
              <a:spcAft>
                <a:spcPts val="0"/>
              </a:spcAft>
              <a:buClr>
                <a:schemeClr val="dk2"/>
              </a:buClr>
              <a:buSzPts val="2500"/>
              <a:buFont typeface="Open Sans Light"/>
              <a:buChar char="●"/>
            </a:pPr>
            <a:r>
              <a:rPr lang="en" sz="2500">
                <a:solidFill>
                  <a:schemeClr val="dk2"/>
                </a:solidFill>
                <a:latin typeface="Open Sans Light"/>
                <a:ea typeface="Open Sans Light"/>
                <a:cs typeface="Open Sans Light"/>
                <a:sym typeface="Open Sans Light"/>
              </a:rPr>
              <a:t>Scikit Learn (modeling)</a:t>
            </a:r>
            <a:endParaRPr sz="2500">
              <a:solidFill>
                <a:schemeClr val="dk2"/>
              </a:solidFill>
              <a:latin typeface="Open Sans Light"/>
              <a:ea typeface="Open Sans Light"/>
              <a:cs typeface="Open Sans Light"/>
              <a:sym typeface="Open Sans Light"/>
            </a:endParaRPr>
          </a:p>
        </p:txBody>
      </p:sp>
      <p:pic>
        <p:nvPicPr>
          <p:cNvPr id="166" name="Google Shape;166;p23"/>
          <p:cNvPicPr preferRelativeResize="0"/>
          <p:nvPr/>
        </p:nvPicPr>
        <p:blipFill>
          <a:blip r:embed="rId5">
            <a:alphaModFix/>
          </a:blip>
          <a:stretch>
            <a:fillRect/>
          </a:stretch>
        </p:blipFill>
        <p:spPr>
          <a:xfrm>
            <a:off x="4607600" y="1052500"/>
            <a:ext cx="1816624" cy="1110162"/>
          </a:xfrm>
          <a:prstGeom prst="rect">
            <a:avLst/>
          </a:prstGeom>
          <a:noFill/>
          <a:ln>
            <a:noFill/>
          </a:ln>
        </p:spPr>
      </p:pic>
      <p:pic>
        <p:nvPicPr>
          <p:cNvPr id="167" name="Google Shape;167;p23"/>
          <p:cNvPicPr preferRelativeResize="0"/>
          <p:nvPr/>
        </p:nvPicPr>
        <p:blipFill>
          <a:blip r:embed="rId6">
            <a:alphaModFix/>
          </a:blip>
          <a:stretch>
            <a:fillRect/>
          </a:stretch>
        </p:blipFill>
        <p:spPr>
          <a:xfrm>
            <a:off x="5963863" y="3584700"/>
            <a:ext cx="2084832" cy="1122348"/>
          </a:xfrm>
          <a:prstGeom prst="rect">
            <a:avLst/>
          </a:prstGeom>
          <a:noFill/>
          <a:ln>
            <a:noFill/>
          </a:ln>
        </p:spPr>
      </p:pic>
      <p:pic>
        <p:nvPicPr>
          <p:cNvPr id="168" name="Google Shape;168;p23"/>
          <p:cNvPicPr preferRelativeResize="0"/>
          <p:nvPr/>
        </p:nvPicPr>
        <p:blipFill>
          <a:blip r:embed="rId7">
            <a:alphaModFix/>
          </a:blip>
          <a:stretch>
            <a:fillRect/>
          </a:stretch>
        </p:blipFill>
        <p:spPr>
          <a:xfrm>
            <a:off x="6322825" y="945423"/>
            <a:ext cx="1216000" cy="1216000"/>
          </a:xfrm>
          <a:prstGeom prst="rect">
            <a:avLst/>
          </a:prstGeom>
          <a:noFill/>
          <a:ln>
            <a:noFill/>
          </a:ln>
        </p:spPr>
      </p:pic>
      <p:pic>
        <p:nvPicPr>
          <p:cNvPr id="169" name="Google Shape;169;p23"/>
          <p:cNvPicPr preferRelativeResize="0"/>
          <p:nvPr/>
        </p:nvPicPr>
        <p:blipFill>
          <a:blip r:embed="rId8">
            <a:alphaModFix/>
          </a:blip>
          <a:stretch>
            <a:fillRect/>
          </a:stretch>
        </p:blipFill>
        <p:spPr>
          <a:xfrm>
            <a:off x="5039038" y="2197451"/>
            <a:ext cx="1215999" cy="1621328"/>
          </a:xfrm>
          <a:prstGeom prst="rect">
            <a:avLst/>
          </a:prstGeom>
          <a:noFill/>
          <a:ln>
            <a:noFill/>
          </a:ln>
        </p:spPr>
      </p:pic>
      <p:pic>
        <p:nvPicPr>
          <p:cNvPr id="170" name="Google Shape;170;p23"/>
          <p:cNvPicPr preferRelativeResize="0"/>
          <p:nvPr/>
        </p:nvPicPr>
        <p:blipFill>
          <a:blip r:embed="rId9">
            <a:alphaModFix/>
          </a:blip>
          <a:stretch>
            <a:fillRect/>
          </a:stretch>
        </p:blipFill>
        <p:spPr>
          <a:xfrm>
            <a:off x="7480050" y="827975"/>
            <a:ext cx="1816625" cy="1816625"/>
          </a:xfrm>
          <a:prstGeom prst="rect">
            <a:avLst/>
          </a:prstGeom>
          <a:noFill/>
          <a:ln>
            <a:noFill/>
          </a:ln>
        </p:spPr>
      </p:pic>
      <p:pic>
        <p:nvPicPr>
          <p:cNvPr id="171" name="Google Shape;171;p23"/>
          <p:cNvPicPr preferRelativeResize="0"/>
          <p:nvPr/>
        </p:nvPicPr>
        <p:blipFill>
          <a:blip r:embed="rId10">
            <a:alphaModFix/>
          </a:blip>
          <a:stretch>
            <a:fillRect/>
          </a:stretch>
        </p:blipFill>
        <p:spPr>
          <a:xfrm>
            <a:off x="6424226" y="2508251"/>
            <a:ext cx="999726" cy="999726"/>
          </a:xfrm>
          <a:prstGeom prst="rect">
            <a:avLst/>
          </a:prstGeom>
          <a:noFill/>
          <a:ln>
            <a:noFill/>
          </a:ln>
        </p:spPr>
      </p:pic>
      <p:pic>
        <p:nvPicPr>
          <p:cNvPr id="172" name="Google Shape;172;p23"/>
          <p:cNvPicPr preferRelativeResize="0"/>
          <p:nvPr/>
        </p:nvPicPr>
        <p:blipFill>
          <a:blip r:embed="rId11">
            <a:alphaModFix/>
          </a:blip>
          <a:stretch>
            <a:fillRect/>
          </a:stretch>
        </p:blipFill>
        <p:spPr>
          <a:xfrm>
            <a:off x="7593150" y="2485800"/>
            <a:ext cx="1332975" cy="1332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76" name="Shape 176"/>
        <p:cNvGrpSpPr/>
        <p:nvPr/>
      </p:nvGrpSpPr>
      <p:grpSpPr>
        <a:xfrm>
          <a:off x="0" y="0"/>
          <a:ext cx="0" cy="0"/>
          <a:chOff x="0" y="0"/>
          <a:chExt cx="0" cy="0"/>
        </a:xfrm>
      </p:grpSpPr>
      <p:sp>
        <p:nvSpPr>
          <p:cNvPr id="177" name="Google Shape;177;p24"/>
          <p:cNvSpPr txBox="1"/>
          <p:nvPr/>
        </p:nvSpPr>
        <p:spPr>
          <a:xfrm>
            <a:off x="311700" y="902225"/>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Data Understanding &amp; Data Preparation</a:t>
            </a:r>
            <a:endParaRPr sz="2800">
              <a:solidFill>
                <a:srgbClr val="002D45"/>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81" name="Shape 181"/>
        <p:cNvGrpSpPr/>
        <p:nvPr/>
      </p:nvGrpSpPr>
      <p:grpSpPr>
        <a:xfrm>
          <a:off x="0" y="0"/>
          <a:ext cx="0" cy="0"/>
          <a:chOff x="0" y="0"/>
          <a:chExt cx="0" cy="0"/>
        </a:xfrm>
      </p:grpSpPr>
      <p:sp>
        <p:nvSpPr>
          <p:cNvPr id="182" name="Google Shape;182;p2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rgbClr val="333333"/>
                </a:solidFill>
                <a:highlight>
                  <a:srgbClr val="FFFFFF"/>
                </a:highlight>
              </a:rPr>
              <a:t>Ukraine: Who Does What, Where (3W/5W)</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sp>
        <p:nvSpPr>
          <p:cNvPr id="183" name="Google Shape;183;p25"/>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People Reached</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Number of Organizations</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30 rounds</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Excel Format</a:t>
            </a:r>
            <a:endParaRPr>
              <a:solidFill>
                <a:schemeClr val="dk2"/>
              </a:solidFill>
              <a:latin typeface="Open Sans Light"/>
              <a:ea typeface="Open Sans Light"/>
              <a:cs typeface="Open Sans Light"/>
              <a:sym typeface="Open Sans Light"/>
            </a:endParaRPr>
          </a:p>
        </p:txBody>
      </p:sp>
      <p:pic>
        <p:nvPicPr>
          <p:cNvPr id="184" name="Google Shape;184;p25"/>
          <p:cNvPicPr preferRelativeResize="0"/>
          <p:nvPr/>
        </p:nvPicPr>
        <p:blipFill>
          <a:blip r:embed="rId5">
            <a:alphaModFix/>
          </a:blip>
          <a:stretch>
            <a:fillRect/>
          </a:stretch>
        </p:blipFill>
        <p:spPr>
          <a:xfrm>
            <a:off x="1003450" y="2450475"/>
            <a:ext cx="7137100" cy="2616475"/>
          </a:xfrm>
          <a:prstGeom prst="rect">
            <a:avLst/>
          </a:prstGeom>
          <a:noFill/>
          <a:ln>
            <a:noFill/>
          </a:ln>
        </p:spPr>
      </p:pic>
      <p:sp>
        <p:nvSpPr>
          <p:cNvPr id="185" name="Google Shape;185;p25"/>
          <p:cNvSpPr txBox="1"/>
          <p:nvPr/>
        </p:nvSpPr>
        <p:spPr>
          <a:xfrm>
            <a:off x="4442750" y="1247150"/>
            <a:ext cx="3697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Open Sans"/>
                <a:ea typeface="Open Sans"/>
                <a:cs typeface="Open Sans"/>
                <a:sym typeface="Open Sans"/>
              </a:rPr>
              <a:t>Ukraine: Who Does What, Where (3W/5W)</a:t>
            </a:r>
            <a:endParaRPr>
              <a:solidFill>
                <a:schemeClr val="dk2"/>
              </a:solidFill>
              <a:latin typeface="Open Sans"/>
              <a:ea typeface="Open Sans"/>
              <a:cs typeface="Open Sans"/>
              <a:sym typeface="Open Sans"/>
            </a:endParaRPr>
          </a:p>
          <a:p>
            <a:pPr indent="0" lvl="0" marL="0" rtl="0" algn="l">
              <a:spcBef>
                <a:spcPts val="0"/>
              </a:spcBef>
              <a:spcAft>
                <a:spcPts val="0"/>
              </a:spcAft>
              <a:buNone/>
            </a:pPr>
            <a:r>
              <a:rPr lang="en" u="sng">
                <a:solidFill>
                  <a:schemeClr val="hlink"/>
                </a:solidFill>
                <a:latin typeface="Open Sans Light"/>
                <a:ea typeface="Open Sans Light"/>
                <a:cs typeface="Open Sans Light"/>
                <a:sym typeface="Open Sans Light"/>
                <a:hlinkClick r:id="rId6"/>
              </a:rPr>
              <a:t>https://data.humdata.org/dataset/ukraine-who-does-what-where-3w</a:t>
            </a:r>
            <a:r>
              <a:rPr lang="en">
                <a:solidFill>
                  <a:schemeClr val="dk2"/>
                </a:solidFill>
                <a:latin typeface="Open Sans Light"/>
                <a:ea typeface="Open Sans Light"/>
                <a:cs typeface="Open Sans Light"/>
                <a:sym typeface="Open Sans Light"/>
              </a:rPr>
              <a:t> </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26"/>
          <p:cNvSpPr txBox="1"/>
          <p:nvPr/>
        </p:nvSpPr>
        <p:spPr>
          <a:xfrm>
            <a:off x="5272400" y="851325"/>
            <a:ext cx="3360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Pre-Interpolation</a:t>
            </a:r>
            <a:endParaRPr sz="2800">
              <a:solidFill>
                <a:srgbClr val="002D45"/>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2800">
              <a:solidFill>
                <a:srgbClr val="002D45"/>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800"/>
              <a:buFont typeface="Arial"/>
              <a:buNone/>
            </a:pPr>
            <a:r>
              <a:t/>
            </a:r>
            <a:endParaRPr sz="2800">
              <a:solidFill>
                <a:srgbClr val="002D45"/>
              </a:solidFill>
              <a:latin typeface="Montserrat"/>
              <a:ea typeface="Montserrat"/>
              <a:cs typeface="Montserrat"/>
              <a:sym typeface="Montserrat"/>
            </a:endParaRPr>
          </a:p>
        </p:txBody>
      </p:sp>
      <p:sp>
        <p:nvSpPr>
          <p:cNvPr id="191" name="Google Shape;191;p26"/>
          <p:cNvSpPr txBox="1"/>
          <p:nvPr/>
        </p:nvSpPr>
        <p:spPr>
          <a:xfrm>
            <a:off x="4996100" y="1581275"/>
            <a:ext cx="3912900" cy="2796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595959"/>
              </a:buClr>
              <a:buSzPts val="1400"/>
              <a:buFont typeface="Open Sans Light"/>
              <a:buChar char="-"/>
            </a:pPr>
            <a:r>
              <a:rPr lang="en">
                <a:solidFill>
                  <a:srgbClr val="595959"/>
                </a:solidFill>
                <a:latin typeface="Open Sans Light"/>
                <a:ea typeface="Open Sans Light"/>
                <a:cs typeface="Open Sans Light"/>
                <a:sym typeface="Open Sans Light"/>
              </a:rPr>
              <a:t>We used 30 rounds (weeks) of data starting from </a:t>
            </a:r>
            <a:r>
              <a:rPr lang="en">
                <a:solidFill>
                  <a:srgbClr val="595959"/>
                </a:solidFill>
                <a:latin typeface="Open Sans Light"/>
                <a:ea typeface="Open Sans Light"/>
                <a:cs typeface="Open Sans Light"/>
                <a:sym typeface="Open Sans Light"/>
              </a:rPr>
              <a:t>round</a:t>
            </a:r>
            <a:r>
              <a:rPr lang="en">
                <a:solidFill>
                  <a:srgbClr val="595959"/>
                </a:solidFill>
                <a:latin typeface="Open Sans Light"/>
                <a:ea typeface="Open Sans Light"/>
                <a:cs typeface="Open Sans Light"/>
                <a:sym typeface="Open Sans Light"/>
              </a:rPr>
              <a:t> 8 and ending with round 37</a:t>
            </a:r>
            <a:endParaRPr>
              <a:solidFill>
                <a:srgbClr val="595959"/>
              </a:solidFill>
              <a:latin typeface="Open Sans Light"/>
              <a:ea typeface="Open Sans Light"/>
              <a:cs typeface="Open Sans Light"/>
              <a:sym typeface="Open Sans Light"/>
            </a:endParaRPr>
          </a:p>
          <a:p>
            <a:pPr indent="-317500" lvl="0" marL="457200" marR="0" rtl="0" algn="l">
              <a:lnSpc>
                <a:spcPct val="115000"/>
              </a:lnSpc>
              <a:spcBef>
                <a:spcPts val="0"/>
              </a:spcBef>
              <a:spcAft>
                <a:spcPts val="0"/>
              </a:spcAft>
              <a:buClr>
                <a:srgbClr val="595959"/>
              </a:buClr>
              <a:buSzPts val="1400"/>
              <a:buFont typeface="Open Sans Light"/>
              <a:buChar char="-"/>
            </a:pPr>
            <a:r>
              <a:rPr lang="en">
                <a:solidFill>
                  <a:srgbClr val="595959"/>
                </a:solidFill>
                <a:latin typeface="Open Sans Light"/>
                <a:ea typeface="Open Sans Light"/>
                <a:cs typeface="Open Sans Light"/>
                <a:sym typeface="Open Sans Light"/>
              </a:rPr>
              <a:t>There were 3 rounds with missing data: 30, 33, 34</a:t>
            </a:r>
            <a:endParaRPr>
              <a:solidFill>
                <a:srgbClr val="595959"/>
              </a:solidFill>
              <a:latin typeface="Open Sans Light"/>
              <a:ea typeface="Open Sans Light"/>
              <a:cs typeface="Open Sans Light"/>
              <a:sym typeface="Open Sans Light"/>
            </a:endParaRPr>
          </a:p>
          <a:p>
            <a:pPr indent="-317500" lvl="0" marL="457200" marR="0" rtl="0" algn="l">
              <a:lnSpc>
                <a:spcPct val="115000"/>
              </a:lnSpc>
              <a:spcBef>
                <a:spcPts val="0"/>
              </a:spcBef>
              <a:spcAft>
                <a:spcPts val="0"/>
              </a:spcAft>
              <a:buClr>
                <a:srgbClr val="595959"/>
              </a:buClr>
              <a:buSzPts val="1400"/>
              <a:buFont typeface="Open Sans Light"/>
              <a:buChar char="-"/>
            </a:pPr>
            <a:r>
              <a:rPr lang="en">
                <a:solidFill>
                  <a:srgbClr val="595959"/>
                </a:solidFill>
                <a:latin typeface="Open Sans Light"/>
                <a:ea typeface="Open Sans Light"/>
                <a:cs typeface="Open Sans Light"/>
                <a:sym typeface="Open Sans Light"/>
              </a:rPr>
              <a:t>We had to </a:t>
            </a:r>
            <a:r>
              <a:rPr lang="en">
                <a:solidFill>
                  <a:srgbClr val="595959"/>
                </a:solidFill>
                <a:latin typeface="Open Sans Light"/>
                <a:ea typeface="Open Sans Light"/>
                <a:cs typeface="Open Sans Light"/>
                <a:sym typeface="Open Sans Light"/>
              </a:rPr>
              <a:t>replace</a:t>
            </a:r>
            <a:r>
              <a:rPr lang="en">
                <a:solidFill>
                  <a:srgbClr val="595959"/>
                </a:solidFill>
                <a:latin typeface="Open Sans Light"/>
                <a:ea typeface="Open Sans Light"/>
                <a:cs typeface="Open Sans Light"/>
                <a:sym typeface="Open Sans Light"/>
              </a:rPr>
              <a:t> these rounds</a:t>
            </a:r>
            <a:endParaRPr>
              <a:solidFill>
                <a:srgbClr val="595959"/>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rgbClr val="595959"/>
              </a:buClr>
              <a:buSzPts val="1400"/>
              <a:buFont typeface="Open Sans Light"/>
              <a:buChar char="-"/>
            </a:pPr>
            <a:r>
              <a:rPr lang="en">
                <a:solidFill>
                  <a:srgbClr val="595959"/>
                </a:solidFill>
                <a:latin typeface="Open Sans Light"/>
                <a:ea typeface="Open Sans Light"/>
                <a:cs typeface="Open Sans Light"/>
                <a:sym typeface="Open Sans Light"/>
              </a:rPr>
              <a:t>We chose to use </a:t>
            </a:r>
            <a:r>
              <a:rPr b="1" lang="en">
                <a:solidFill>
                  <a:srgbClr val="595959"/>
                </a:solidFill>
                <a:latin typeface="Open Sans"/>
                <a:ea typeface="Open Sans"/>
                <a:cs typeface="Open Sans"/>
                <a:sym typeface="Open Sans"/>
              </a:rPr>
              <a:t>interpolation </a:t>
            </a:r>
            <a:r>
              <a:rPr lang="en">
                <a:solidFill>
                  <a:srgbClr val="595959"/>
                </a:solidFill>
                <a:latin typeface="Open Sans Light"/>
                <a:ea typeface="Open Sans Light"/>
                <a:cs typeface="Open Sans Light"/>
                <a:sym typeface="Open Sans Light"/>
              </a:rPr>
              <a:t>over using average or </a:t>
            </a:r>
            <a:r>
              <a:rPr lang="en">
                <a:solidFill>
                  <a:srgbClr val="595959"/>
                </a:solidFill>
                <a:latin typeface="Open Sans Light"/>
                <a:ea typeface="Open Sans Light"/>
                <a:cs typeface="Open Sans Light"/>
                <a:sym typeface="Open Sans Light"/>
              </a:rPr>
              <a:t>dropping values</a:t>
            </a:r>
            <a:r>
              <a:rPr lang="en">
                <a:solidFill>
                  <a:srgbClr val="595959"/>
                </a:solidFill>
                <a:latin typeface="Open Sans Light"/>
                <a:ea typeface="Open Sans Light"/>
                <a:cs typeface="Open Sans Light"/>
                <a:sym typeface="Open Sans Light"/>
              </a:rPr>
              <a:t> </a:t>
            </a:r>
            <a:r>
              <a:rPr lang="en">
                <a:solidFill>
                  <a:schemeClr val="dk2"/>
                </a:solidFill>
                <a:latin typeface="Open Sans Light"/>
                <a:ea typeface="Open Sans Light"/>
                <a:cs typeface="Open Sans Light"/>
                <a:sym typeface="Open Sans Light"/>
              </a:rPr>
              <a:t>t</a:t>
            </a:r>
            <a:r>
              <a:rPr lang="en">
                <a:solidFill>
                  <a:schemeClr val="dk2"/>
                </a:solidFill>
                <a:latin typeface="Open Sans Light"/>
                <a:ea typeface="Open Sans Light"/>
                <a:cs typeface="Open Sans Light"/>
                <a:sym typeface="Open Sans Light"/>
              </a:rPr>
              <a:t>o maintain </a:t>
            </a:r>
            <a:r>
              <a:rPr lang="en" u="sng">
                <a:solidFill>
                  <a:schemeClr val="dk2"/>
                </a:solidFill>
                <a:latin typeface="Open Sans Light"/>
                <a:ea typeface="Open Sans Light"/>
                <a:cs typeface="Open Sans Light"/>
                <a:sym typeface="Open Sans Light"/>
              </a:rPr>
              <a:t>time-series data</a:t>
            </a:r>
            <a:endParaRPr u="sng">
              <a:solidFill>
                <a:srgbClr val="595959"/>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None/>
            </a:pPr>
            <a:r>
              <a:t/>
            </a:r>
            <a:endParaRPr>
              <a:solidFill>
                <a:srgbClr val="595959"/>
              </a:solidFill>
              <a:latin typeface="Open Sans Light"/>
              <a:ea typeface="Open Sans Light"/>
              <a:cs typeface="Open Sans Light"/>
              <a:sym typeface="Open Sans Light"/>
            </a:endParaRPr>
          </a:p>
        </p:txBody>
      </p:sp>
      <p:sp>
        <p:nvSpPr>
          <p:cNvPr id="192" name="Google Shape;192;p26"/>
          <p:cNvSpPr txBox="1"/>
          <p:nvPr/>
        </p:nvSpPr>
        <p:spPr>
          <a:xfrm>
            <a:off x="92900" y="655825"/>
            <a:ext cx="4686600" cy="38172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595959"/>
                </a:solidFill>
                <a:latin typeface="Open Sans Light"/>
                <a:ea typeface="Open Sans Light"/>
                <a:cs typeface="Open Sans Light"/>
                <a:sym typeface="Open Sans Light"/>
              </a:rPr>
              <a:t>P</a:t>
            </a:r>
            <a:r>
              <a:rPr b="0" i="0" lang="en" sz="1400" u="none" cap="none" strike="noStrike">
                <a:solidFill>
                  <a:srgbClr val="595959"/>
                </a:solidFill>
                <a:latin typeface="Open Sans Light"/>
                <a:ea typeface="Open Sans Light"/>
                <a:cs typeface="Open Sans Light"/>
                <a:sym typeface="Open Sans Light"/>
              </a:rPr>
              <a:t>aste an image</a:t>
            </a:r>
            <a:endParaRPr b="0" i="0" sz="1400" u="none" cap="none" strike="noStrike">
              <a:solidFill>
                <a:srgbClr val="595959"/>
              </a:solidFill>
              <a:latin typeface="Open Sans Light"/>
              <a:ea typeface="Open Sans Light"/>
              <a:cs typeface="Open Sans Light"/>
              <a:sym typeface="Open Sans Light"/>
            </a:endParaRPr>
          </a:p>
        </p:txBody>
      </p:sp>
      <p:pic>
        <p:nvPicPr>
          <p:cNvPr id="193" name="Google Shape;193;p26"/>
          <p:cNvPicPr preferRelativeResize="0"/>
          <p:nvPr/>
        </p:nvPicPr>
        <p:blipFill>
          <a:blip r:embed="rId4">
            <a:alphaModFix/>
          </a:blip>
          <a:stretch>
            <a:fillRect/>
          </a:stretch>
        </p:blipFill>
        <p:spPr>
          <a:xfrm>
            <a:off x="185812" y="751598"/>
            <a:ext cx="4500776" cy="3625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27"/>
          <p:cNvSpPr txBox="1"/>
          <p:nvPr/>
        </p:nvSpPr>
        <p:spPr>
          <a:xfrm>
            <a:off x="125250" y="578650"/>
            <a:ext cx="25719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2D45"/>
              </a:solidFill>
              <a:latin typeface="Montserrat"/>
              <a:ea typeface="Montserrat"/>
              <a:cs typeface="Montserrat"/>
              <a:sym typeface="Montserrat"/>
            </a:endParaRPr>
          </a:p>
        </p:txBody>
      </p:sp>
      <p:sp>
        <p:nvSpPr>
          <p:cNvPr id="199" name="Google Shape;199;p27"/>
          <p:cNvSpPr txBox="1"/>
          <p:nvPr/>
        </p:nvSpPr>
        <p:spPr>
          <a:xfrm>
            <a:off x="179800" y="703525"/>
            <a:ext cx="6474300" cy="998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b="1" lang="en" u="sng">
                <a:solidFill>
                  <a:schemeClr val="dk2"/>
                </a:solidFill>
                <a:latin typeface="Open Sans"/>
                <a:ea typeface="Open Sans"/>
                <a:cs typeface="Open Sans"/>
                <a:sym typeface="Open Sans"/>
              </a:rPr>
              <a:t>Interpolation</a:t>
            </a:r>
            <a:r>
              <a:rPr lang="en" u="sng">
                <a:solidFill>
                  <a:schemeClr val="dk2"/>
                </a:solidFill>
                <a:latin typeface="Open Sans Light"/>
                <a:ea typeface="Open Sans Light"/>
                <a:cs typeface="Open Sans Light"/>
                <a:sym typeface="Open Sans Light"/>
              </a:rPr>
              <a:t> </a:t>
            </a:r>
            <a:r>
              <a:rPr lang="en" sz="1200">
                <a:solidFill>
                  <a:srgbClr val="0F0F0F"/>
                </a:solidFill>
                <a:latin typeface="Open Sans"/>
                <a:ea typeface="Open Sans"/>
                <a:cs typeface="Open Sans"/>
                <a:sym typeface="Open Sans"/>
              </a:rPr>
              <a:t>involves estimating values within a set of known data points. It takes into account the relationship between the known points and uses that relationship to make predictions about values in between.</a:t>
            </a:r>
            <a:endParaRPr>
              <a:solidFill>
                <a:schemeClr val="dk2"/>
              </a:solidFill>
              <a:latin typeface="Open Sans Light"/>
              <a:ea typeface="Open Sans Light"/>
              <a:cs typeface="Open Sans Light"/>
              <a:sym typeface="Open Sans Light"/>
            </a:endParaRPr>
          </a:p>
        </p:txBody>
      </p:sp>
      <p:sp>
        <p:nvSpPr>
          <p:cNvPr id="200" name="Google Shape;200;p27"/>
          <p:cNvSpPr txBox="1"/>
          <p:nvPr/>
        </p:nvSpPr>
        <p:spPr>
          <a:xfrm>
            <a:off x="0" y="1762075"/>
            <a:ext cx="9144000" cy="33813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595959"/>
                </a:solidFill>
                <a:latin typeface="Open Sans Light"/>
                <a:ea typeface="Open Sans Light"/>
                <a:cs typeface="Open Sans Light"/>
                <a:sym typeface="Open Sans Light"/>
              </a:rPr>
              <a:t>Paste an image</a:t>
            </a:r>
            <a:endParaRPr b="0" i="0" sz="1400" u="none" cap="none" strike="noStrike">
              <a:solidFill>
                <a:srgbClr val="595959"/>
              </a:solidFill>
              <a:latin typeface="Open Sans Light"/>
              <a:ea typeface="Open Sans Light"/>
              <a:cs typeface="Open Sans Light"/>
              <a:sym typeface="Open Sans Light"/>
            </a:endParaRPr>
          </a:p>
        </p:txBody>
      </p:sp>
      <p:pic>
        <p:nvPicPr>
          <p:cNvPr id="201" name="Google Shape;201;p27"/>
          <p:cNvPicPr preferRelativeResize="0"/>
          <p:nvPr/>
        </p:nvPicPr>
        <p:blipFill>
          <a:blip r:embed="rId4">
            <a:alphaModFix/>
          </a:blip>
          <a:stretch>
            <a:fillRect/>
          </a:stretch>
        </p:blipFill>
        <p:spPr>
          <a:xfrm>
            <a:off x="563975" y="1872225"/>
            <a:ext cx="8016058" cy="3161000"/>
          </a:xfrm>
          <a:prstGeom prst="rect">
            <a:avLst/>
          </a:prstGeom>
          <a:noFill/>
          <a:ln>
            <a:noFill/>
          </a:ln>
        </p:spPr>
      </p:pic>
      <p:sp>
        <p:nvSpPr>
          <p:cNvPr id="202" name="Google Shape;202;p27"/>
          <p:cNvSpPr txBox="1"/>
          <p:nvPr/>
        </p:nvSpPr>
        <p:spPr>
          <a:xfrm>
            <a:off x="396975" y="87925"/>
            <a:ext cx="263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Interpolation</a:t>
            </a:r>
            <a:endParaRPr sz="1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p28"/>
          <p:cNvSpPr txBox="1"/>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 name="Google Shape;208;p28"/>
          <p:cNvGrpSpPr/>
          <p:nvPr/>
        </p:nvGrpSpPr>
        <p:grpSpPr>
          <a:xfrm>
            <a:off x="8049325" y="164100"/>
            <a:ext cx="548700" cy="548700"/>
            <a:chOff x="8049325" y="164100"/>
            <a:chExt cx="548700" cy="548700"/>
          </a:xfrm>
        </p:grpSpPr>
        <p:sp>
          <p:nvSpPr>
            <p:cNvPr id="209" name="Google Shape;209;p28"/>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0" name="Google Shape;210;p28"/>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
        <p:nvSpPr>
          <p:cNvPr id="211" name="Google Shape;211;p28"/>
          <p:cNvSpPr txBox="1"/>
          <p:nvPr/>
        </p:nvSpPr>
        <p:spPr>
          <a:xfrm>
            <a:off x="0" y="57875"/>
            <a:ext cx="3263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sp>
        <p:nvSpPr>
          <p:cNvPr id="212" name="Google Shape;212;p28"/>
          <p:cNvSpPr txBox="1"/>
          <p:nvPr/>
        </p:nvSpPr>
        <p:spPr>
          <a:xfrm>
            <a:off x="4175650" y="113375"/>
            <a:ext cx="4479900" cy="615600"/>
          </a:xfrm>
          <a:prstGeom prst="rect">
            <a:avLst/>
          </a:prstGeom>
          <a:solidFill>
            <a:srgbClr val="F3F3F3"/>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sz="2800">
              <a:solidFill>
                <a:schemeClr val="dk2"/>
              </a:solidFill>
            </a:endParaRPr>
          </a:p>
        </p:txBody>
      </p:sp>
      <p:sp>
        <p:nvSpPr>
          <p:cNvPr id="213" name="Google Shape;213;p28"/>
          <p:cNvSpPr txBox="1"/>
          <p:nvPr/>
        </p:nvSpPr>
        <p:spPr>
          <a:xfrm>
            <a:off x="141250" y="164100"/>
            <a:ext cx="4282200" cy="461700"/>
          </a:xfrm>
          <a:prstGeom prst="rect">
            <a:avLst/>
          </a:prstGeom>
          <a:solidFill>
            <a:srgbClr val="F3F3F3"/>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1800">
                <a:solidFill>
                  <a:schemeClr val="dk2"/>
                </a:solidFill>
              </a:rPr>
              <a:t>Taking a closer look…</a:t>
            </a:r>
            <a:endParaRPr sz="1800">
              <a:solidFill>
                <a:schemeClr val="dk2"/>
              </a:solidFill>
            </a:endParaRPr>
          </a:p>
        </p:txBody>
      </p:sp>
      <p:pic>
        <p:nvPicPr>
          <p:cNvPr id="214" name="Google Shape;214;p28"/>
          <p:cNvPicPr preferRelativeResize="0"/>
          <p:nvPr/>
        </p:nvPicPr>
        <p:blipFill>
          <a:blip r:embed="rId5">
            <a:alphaModFix/>
          </a:blip>
          <a:stretch>
            <a:fillRect/>
          </a:stretch>
        </p:blipFill>
        <p:spPr>
          <a:xfrm>
            <a:off x="0" y="768838"/>
            <a:ext cx="9144000" cy="36058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29"/>
          <p:cNvSpPr txBox="1"/>
          <p:nvPr/>
        </p:nvSpPr>
        <p:spPr>
          <a:xfrm>
            <a:off x="218725" y="306000"/>
            <a:ext cx="4963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2800">
                <a:solidFill>
                  <a:srgbClr val="002D45"/>
                </a:solidFill>
                <a:latin typeface="Montserrat"/>
                <a:ea typeface="Montserrat"/>
                <a:cs typeface="Montserrat"/>
                <a:sym typeface="Montserrat"/>
              </a:rPr>
              <a:t>Latest Situation in Ukraine</a:t>
            </a:r>
            <a:endParaRPr b="0" i="0" sz="2800" u="none" cap="none" strike="noStrike">
              <a:solidFill>
                <a:srgbClr val="002D45"/>
              </a:solidFill>
              <a:latin typeface="Montserrat"/>
              <a:ea typeface="Montserrat"/>
              <a:cs typeface="Montserrat"/>
              <a:sym typeface="Montserrat"/>
            </a:endParaRPr>
          </a:p>
        </p:txBody>
      </p:sp>
      <p:sp>
        <p:nvSpPr>
          <p:cNvPr id="220" name="Google Shape;220;p29"/>
          <p:cNvSpPr txBox="1"/>
          <p:nvPr/>
        </p:nvSpPr>
        <p:spPr>
          <a:xfrm>
            <a:off x="5931975" y="987825"/>
            <a:ext cx="3139200" cy="352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2"/>
                </a:solidFill>
                <a:latin typeface="Open Sans Light"/>
                <a:ea typeface="Open Sans Light"/>
                <a:cs typeface="Open Sans Light"/>
                <a:sym typeface="Open Sans Light"/>
              </a:rPr>
              <a:t>As we observed data, the latest update we have is for January 5th, 2023. On this date, Dnipropetrovska oblast required the most help as it has the top number of organizations helping there on this date. The next top organizations that needed help were Lvivska, Kharkivska, Kyiv, and Zaporizka. </a:t>
            </a:r>
            <a:endParaRPr>
              <a:solidFill>
                <a:schemeClr val="dk2"/>
              </a:solidFill>
              <a:latin typeface="Open Sans Light"/>
              <a:ea typeface="Open Sans Light"/>
              <a:cs typeface="Open Sans Light"/>
              <a:sym typeface="Open Sans 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2"/>
              </a:solidFill>
              <a:latin typeface="Open Sans Light"/>
              <a:ea typeface="Open Sans Light"/>
              <a:cs typeface="Open Sans Light"/>
              <a:sym typeface="Open Sans Light"/>
            </a:endParaRPr>
          </a:p>
          <a:p>
            <a:pPr indent="0" lvl="0" marL="0" rtl="0" algn="l">
              <a:lnSpc>
                <a:spcPct val="115000"/>
              </a:lnSpc>
              <a:spcBef>
                <a:spcPts val="0"/>
              </a:spcBef>
              <a:spcAft>
                <a:spcPts val="0"/>
              </a:spcAft>
              <a:buClr>
                <a:schemeClr val="dk1"/>
              </a:buClr>
              <a:buSzPts val="1100"/>
              <a:buFont typeface="Arial"/>
              <a:buNone/>
            </a:pPr>
            <a:r>
              <a:rPr lang="en">
                <a:solidFill>
                  <a:schemeClr val="dk2"/>
                </a:solidFill>
                <a:latin typeface="Open Sans Light"/>
                <a:ea typeface="Open Sans Light"/>
                <a:cs typeface="Open Sans Light"/>
                <a:sym typeface="Open Sans Light"/>
              </a:rPr>
              <a:t>🗸 Our goal is to make a model that predicts such data for future needs. </a:t>
            </a:r>
            <a:endParaRPr b="0" i="0" sz="1400" u="none" cap="none" strike="noStrike">
              <a:solidFill>
                <a:srgbClr val="595959"/>
              </a:solidFill>
              <a:latin typeface="Open Sans Light"/>
              <a:ea typeface="Open Sans Light"/>
              <a:cs typeface="Open Sans Light"/>
              <a:sym typeface="Open Sans Light"/>
            </a:endParaRPr>
          </a:p>
        </p:txBody>
      </p:sp>
      <p:pic>
        <p:nvPicPr>
          <p:cNvPr id="221" name="Google Shape;221;p29"/>
          <p:cNvPicPr preferRelativeResize="0"/>
          <p:nvPr/>
        </p:nvPicPr>
        <p:blipFill>
          <a:blip r:embed="rId4">
            <a:alphaModFix/>
          </a:blip>
          <a:stretch>
            <a:fillRect/>
          </a:stretch>
        </p:blipFill>
        <p:spPr>
          <a:xfrm>
            <a:off x="135075" y="987824"/>
            <a:ext cx="5760050" cy="3952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30"/>
          <p:cNvSpPr txBox="1"/>
          <p:nvPr/>
        </p:nvSpPr>
        <p:spPr>
          <a:xfrm>
            <a:off x="311700" y="905256"/>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Modeling &amp; Evaluation</a:t>
            </a:r>
            <a:endParaRPr sz="2800">
              <a:solidFill>
                <a:srgbClr val="002D45"/>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30" name="Shape 230"/>
        <p:cNvGrpSpPr/>
        <p:nvPr/>
      </p:nvGrpSpPr>
      <p:grpSpPr>
        <a:xfrm>
          <a:off x="0" y="0"/>
          <a:ext cx="0" cy="0"/>
          <a:chOff x="0" y="0"/>
          <a:chExt cx="0" cy="0"/>
        </a:xfrm>
      </p:grpSpPr>
      <p:sp>
        <p:nvSpPr>
          <p:cNvPr id="231" name="Google Shape;231;p31"/>
          <p:cNvSpPr txBox="1"/>
          <p:nvPr/>
        </p:nvSpPr>
        <p:spPr>
          <a:xfrm>
            <a:off x="497500" y="1650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Model Comparison</a:t>
            </a:r>
            <a:endParaRPr sz="2800">
              <a:solidFill>
                <a:srgbClr val="002D45"/>
              </a:solidFill>
              <a:latin typeface="Montserrat"/>
              <a:ea typeface="Montserrat"/>
              <a:cs typeface="Montserrat"/>
              <a:sym typeface="Montserrat"/>
            </a:endParaRPr>
          </a:p>
        </p:txBody>
      </p:sp>
      <p:graphicFrame>
        <p:nvGraphicFramePr>
          <p:cNvPr id="232" name="Google Shape;232;p31"/>
          <p:cNvGraphicFramePr/>
          <p:nvPr/>
        </p:nvGraphicFramePr>
        <p:xfrm>
          <a:off x="497500" y="781925"/>
          <a:ext cx="3000000" cy="3000000"/>
        </p:xfrm>
        <a:graphic>
          <a:graphicData uri="http://schemas.openxmlformats.org/drawingml/2006/table">
            <a:tbl>
              <a:tblPr>
                <a:noFill/>
                <a:tableStyleId>{D12B31FB-456D-41A7-BB95-646DE43E74CD}</a:tableStyleId>
              </a:tblPr>
              <a:tblGrid>
                <a:gridCol w="1576425"/>
                <a:gridCol w="1683175"/>
                <a:gridCol w="1629800"/>
                <a:gridCol w="1629800"/>
                <a:gridCol w="1629800"/>
              </a:tblGrid>
              <a:tr h="468350">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Model Name</a:t>
                      </a:r>
                      <a:endParaRPr b="1">
                        <a:solidFill>
                          <a:schemeClr val="lt1"/>
                        </a:solidFill>
                        <a:latin typeface="Open Sans"/>
                        <a:ea typeface="Open Sans"/>
                        <a:cs typeface="Open Sans"/>
                        <a:sym typeface="Open Sans"/>
                      </a:endParaRPr>
                    </a:p>
                  </a:txBody>
                  <a:tcPr marT="91425" marB="91425" marR="91425" marL="91425">
                    <a:solidFill>
                      <a:schemeClr val="accent5"/>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Description</a:t>
                      </a:r>
                      <a:endParaRPr b="1">
                        <a:solidFill>
                          <a:schemeClr val="lt1"/>
                        </a:solidFill>
                        <a:latin typeface="Open Sans"/>
                        <a:ea typeface="Open Sans"/>
                        <a:cs typeface="Open Sans"/>
                        <a:sym typeface="Open Sans"/>
                      </a:endParaRPr>
                    </a:p>
                  </a:txBody>
                  <a:tcPr marT="91425" marB="91425" marR="91425" marL="91425">
                    <a:solidFill>
                      <a:schemeClr val="accent5"/>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Results</a:t>
                      </a:r>
                      <a:endParaRPr b="1">
                        <a:solidFill>
                          <a:schemeClr val="lt1"/>
                        </a:solidFill>
                        <a:latin typeface="Open Sans"/>
                        <a:ea typeface="Open Sans"/>
                        <a:cs typeface="Open Sans"/>
                        <a:sym typeface="Open Sans"/>
                      </a:endParaRPr>
                    </a:p>
                  </a:txBody>
                  <a:tcPr marT="91425" marB="91425" marR="91425" marL="91425">
                    <a:solidFill>
                      <a:schemeClr val="accent5"/>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Pros</a:t>
                      </a:r>
                      <a:endParaRPr b="1">
                        <a:solidFill>
                          <a:schemeClr val="lt1"/>
                        </a:solidFill>
                        <a:latin typeface="Open Sans"/>
                        <a:ea typeface="Open Sans"/>
                        <a:cs typeface="Open Sans"/>
                        <a:sym typeface="Open Sans"/>
                      </a:endParaRPr>
                    </a:p>
                  </a:txBody>
                  <a:tcPr marT="91425" marB="91425" marR="91425" marL="91425">
                    <a:solidFill>
                      <a:schemeClr val="accent3"/>
                    </a:solidFill>
                  </a:tcPr>
                </a:tc>
                <a:tc>
                  <a:txBody>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Cons</a:t>
                      </a:r>
                      <a:endParaRPr b="1">
                        <a:solidFill>
                          <a:schemeClr val="lt1"/>
                        </a:solidFill>
                        <a:latin typeface="Open Sans"/>
                        <a:ea typeface="Open Sans"/>
                        <a:cs typeface="Open Sans"/>
                        <a:sym typeface="Open Sans"/>
                      </a:endParaRPr>
                    </a:p>
                  </a:txBody>
                  <a:tcPr marT="91425" marB="91425" marR="91425" marL="91425">
                    <a:solidFill>
                      <a:schemeClr val="accent3"/>
                    </a:solidFill>
                  </a:tcPr>
                </a:tc>
              </a:tr>
              <a:tr h="1171900">
                <a:tc>
                  <a:txBody>
                    <a:bodyPr/>
                    <a:lstStyle/>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Linear Regression</a:t>
                      </a:r>
                      <a:br>
                        <a:rPr lang="en">
                          <a:latin typeface="Open Sans Light"/>
                          <a:ea typeface="Open Sans Light"/>
                          <a:cs typeface="Open Sans Light"/>
                          <a:sym typeface="Open Sans Light"/>
                        </a:rPr>
                      </a:b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Predictions based on a linear data relationship.</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Moderate RMSE and R</a:t>
                      </a:r>
                      <a:r>
                        <a:rPr baseline="30000" lang="en">
                          <a:solidFill>
                            <a:schemeClr val="dk2"/>
                          </a:solidFill>
                          <a:latin typeface="Open Sans Light"/>
                          <a:ea typeface="Open Sans Light"/>
                          <a:cs typeface="Open Sans Light"/>
                          <a:sym typeface="Open Sans Light"/>
                        </a:rPr>
                        <a:t>2</a:t>
                      </a:r>
                      <a:r>
                        <a:rPr lang="en">
                          <a:solidFill>
                            <a:schemeClr val="dk2"/>
                          </a:solidFill>
                          <a:latin typeface="Open Sans Light"/>
                          <a:ea typeface="Open Sans Light"/>
                          <a:cs typeface="Open Sans Light"/>
                          <a:sym typeface="Open Sans Light"/>
                        </a:rPr>
                        <a:t> </a:t>
                      </a:r>
                      <a:r>
                        <a:rPr lang="en">
                          <a:solidFill>
                            <a:schemeClr val="dk2"/>
                          </a:solidFill>
                          <a:latin typeface="Open Sans Light"/>
                          <a:ea typeface="Open Sans Light"/>
                          <a:cs typeface="Open Sans Light"/>
                          <a:sym typeface="Open Sans Light"/>
                        </a:rPr>
                        <a:t>accuracy</a:t>
                      </a:r>
                      <a:r>
                        <a:rPr lang="en">
                          <a:solidFill>
                            <a:schemeClr val="dk2"/>
                          </a:solidFill>
                          <a:latin typeface="Open Sans Light"/>
                          <a:ea typeface="Open Sans Light"/>
                          <a:cs typeface="Open Sans Light"/>
                          <a:sym typeface="Open Sans Light"/>
                        </a:rPr>
                        <a:t>; could be improved upon.</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Simple implementation</a:t>
                      </a:r>
                      <a:endParaRPr>
                        <a:solidFill>
                          <a:schemeClr val="dk2"/>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Works best for linear data </a:t>
                      </a:r>
                      <a:r>
                        <a:rPr lang="en">
                          <a:solidFill>
                            <a:schemeClr val="dk2"/>
                          </a:solidFill>
                          <a:latin typeface="Open Sans Light"/>
                          <a:ea typeface="Open Sans Light"/>
                          <a:cs typeface="Open Sans Light"/>
                          <a:sym typeface="Open Sans Light"/>
                        </a:rPr>
                        <a:t>(not our case)</a:t>
                      </a:r>
                      <a:endParaRPr>
                        <a:latin typeface="Open Sans Light"/>
                        <a:ea typeface="Open Sans Light"/>
                        <a:cs typeface="Open Sans Light"/>
                        <a:sym typeface="Open Sans Light"/>
                      </a:endParaRPr>
                    </a:p>
                  </a:txBody>
                  <a:tcPr marT="91425" marB="91425" marR="91425" marL="91425" anchor="ctr"/>
                </a:tc>
              </a:tr>
              <a:tr h="972750">
                <a:tc>
                  <a:txBody>
                    <a:bodyPr/>
                    <a:lstStyle/>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lnSpc>
                          <a:spcPct val="115000"/>
                        </a:lnSpc>
                        <a:spcBef>
                          <a:spcPts val="0"/>
                        </a:spcBef>
                        <a:spcAft>
                          <a:spcPts val="0"/>
                        </a:spcAft>
                        <a:buClr>
                          <a:schemeClr val="dk1"/>
                        </a:buClr>
                        <a:buSzPts val="1100"/>
                        <a:buFont typeface="Arial"/>
                        <a:buNone/>
                      </a:pPr>
                      <a:r>
                        <a:rPr lang="en">
                          <a:solidFill>
                            <a:schemeClr val="dk2"/>
                          </a:solidFill>
                          <a:latin typeface="Open Sans Light"/>
                          <a:ea typeface="Open Sans Light"/>
                          <a:cs typeface="Open Sans Light"/>
                          <a:sym typeface="Open Sans Light"/>
                        </a:rPr>
                        <a:t>Gradient </a:t>
                      </a:r>
                      <a:r>
                        <a:rPr lang="en">
                          <a:solidFill>
                            <a:schemeClr val="dk2"/>
                          </a:solidFill>
                          <a:latin typeface="Open Sans Light"/>
                          <a:ea typeface="Open Sans Light"/>
                          <a:cs typeface="Open Sans Light"/>
                          <a:sym typeface="Open Sans Light"/>
                        </a:rPr>
                        <a:t>Boosting</a:t>
                      </a:r>
                      <a:r>
                        <a:rPr lang="en">
                          <a:solidFill>
                            <a:schemeClr val="dk2"/>
                          </a:solidFill>
                          <a:latin typeface="Open Sans Light"/>
                          <a:ea typeface="Open Sans Light"/>
                          <a:cs typeface="Open Sans Light"/>
                          <a:sym typeface="Open Sans Light"/>
                        </a:rPr>
                        <a:t> Regression</a:t>
                      </a:r>
                      <a:endParaRPr>
                        <a:solidFill>
                          <a:schemeClr val="dk1"/>
                        </a:solidFill>
                        <a:latin typeface="Open Sans Light"/>
                        <a:ea typeface="Open Sans Light"/>
                        <a:cs typeface="Open Sans Light"/>
                        <a:sym typeface="Open Sans Light"/>
                      </a:endParaRPr>
                    </a:p>
                    <a:p>
                      <a:pPr indent="0" lvl="0" marL="0" rtl="0" algn="l">
                        <a:spcBef>
                          <a:spcPts val="600"/>
                        </a:spcBef>
                        <a:spcAft>
                          <a:spcPts val="0"/>
                        </a:spcAft>
                        <a:buNone/>
                      </a:pPr>
                      <a:r>
                        <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Subsequent models are improved based on past model residuals.</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Low RMSE and high R</a:t>
                      </a:r>
                      <a:r>
                        <a:rPr baseline="30000" lang="en">
                          <a:solidFill>
                            <a:schemeClr val="dk2"/>
                          </a:solidFill>
                          <a:latin typeface="Open Sans Light"/>
                          <a:ea typeface="Open Sans Light"/>
                          <a:cs typeface="Open Sans Light"/>
                          <a:sym typeface="Open Sans Light"/>
                        </a:rPr>
                        <a:t>2</a:t>
                      </a:r>
                      <a:r>
                        <a:rPr lang="en">
                          <a:solidFill>
                            <a:schemeClr val="dk2"/>
                          </a:solidFill>
                          <a:latin typeface="Open Sans Light"/>
                          <a:ea typeface="Open Sans Light"/>
                          <a:cs typeface="Open Sans Light"/>
                          <a:sym typeface="Open Sans Light"/>
                        </a:rPr>
                        <a:t> scores.</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Appropriate for non-linear </a:t>
                      </a:r>
                      <a:r>
                        <a:rPr lang="en">
                          <a:solidFill>
                            <a:schemeClr val="dk2"/>
                          </a:solidFill>
                          <a:latin typeface="Open Sans Light"/>
                          <a:ea typeface="Open Sans Light"/>
                          <a:cs typeface="Open Sans Light"/>
                          <a:sym typeface="Open Sans Light"/>
                        </a:rPr>
                        <a:t>data</a:t>
                      </a:r>
                      <a:r>
                        <a:rPr lang="en">
                          <a:solidFill>
                            <a:schemeClr val="dk2"/>
                          </a:solidFill>
                          <a:latin typeface="Open Sans Light"/>
                          <a:ea typeface="Open Sans Light"/>
                          <a:cs typeface="Open Sans Light"/>
                          <a:sym typeface="Open Sans Light"/>
                        </a:rPr>
                        <a:t>.</a:t>
                      </a:r>
                      <a:r>
                        <a:rPr lang="en">
                          <a:solidFill>
                            <a:schemeClr val="dk2"/>
                          </a:solidFill>
                          <a:latin typeface="Open Sans Light"/>
                          <a:ea typeface="Open Sans Light"/>
                          <a:cs typeface="Open Sans Light"/>
                          <a:sym typeface="Open Sans Light"/>
                        </a:rPr>
                        <a:t> Good predictive accuracy, flexible</a:t>
                      </a:r>
                      <a:endParaRPr>
                        <a:solidFill>
                          <a:schemeClr val="dk2"/>
                        </a:solidFill>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Can overfit, computationally expensive</a:t>
                      </a:r>
                      <a:endParaRPr>
                        <a:latin typeface="Open Sans Light"/>
                        <a:ea typeface="Open Sans Light"/>
                        <a:cs typeface="Open Sans Light"/>
                        <a:sym typeface="Open Sans Light"/>
                      </a:endParaRPr>
                    </a:p>
                  </a:txBody>
                  <a:tcPr marT="91425" marB="91425" marR="91425" marL="91425" anchor="ctr"/>
                </a:tc>
              </a:tr>
              <a:tr h="972750">
                <a:tc>
                  <a:txBody>
                    <a:bodyPr/>
                    <a:lstStyle/>
                    <a:p>
                      <a:pPr indent="0" lvl="0" marL="0" rtl="0" algn="l">
                        <a:spcBef>
                          <a:spcPts val="0"/>
                        </a:spcBef>
                        <a:spcAft>
                          <a:spcPts val="0"/>
                        </a:spcAft>
                        <a:buNone/>
                      </a:pPr>
                      <a:r>
                        <a:t/>
                      </a:r>
                      <a:endParaRPr>
                        <a:latin typeface="Open Sans Light"/>
                        <a:ea typeface="Open Sans Light"/>
                        <a:cs typeface="Open Sans Light"/>
                        <a:sym typeface="Open Sans Light"/>
                      </a:endParaRPr>
                    </a:p>
                    <a:p>
                      <a:pPr indent="0" lvl="0" marL="0" rtl="0" algn="l">
                        <a:lnSpc>
                          <a:spcPct val="115000"/>
                        </a:lnSpc>
                        <a:spcBef>
                          <a:spcPts val="0"/>
                        </a:spcBef>
                        <a:spcAft>
                          <a:spcPts val="0"/>
                        </a:spcAft>
                        <a:buNone/>
                      </a:pPr>
                      <a:r>
                        <a:rPr lang="en">
                          <a:solidFill>
                            <a:schemeClr val="dk2"/>
                          </a:solidFill>
                          <a:latin typeface="Open Sans Light"/>
                          <a:ea typeface="Open Sans Light"/>
                          <a:cs typeface="Open Sans Light"/>
                          <a:sym typeface="Open Sans Light"/>
                        </a:rPr>
                        <a:t>Random Forest Regression</a:t>
                      </a:r>
                      <a:endParaRPr>
                        <a:latin typeface="Open Sans Light"/>
                        <a:ea typeface="Open Sans Light"/>
                        <a:cs typeface="Open Sans Light"/>
                        <a:sym typeface="Open Sans Light"/>
                      </a:endParaRPr>
                    </a:p>
                    <a:p>
                      <a:pPr indent="0" lvl="0" marL="0" rtl="0" algn="l">
                        <a:spcBef>
                          <a:spcPts val="600"/>
                        </a:spcBef>
                        <a:spcAft>
                          <a:spcPts val="0"/>
                        </a:spcAft>
                        <a:buNone/>
                      </a:pPr>
                      <a:r>
                        <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Ensemble method that constructs a </a:t>
                      </a:r>
                      <a:r>
                        <a:rPr lang="en">
                          <a:solidFill>
                            <a:schemeClr val="dk2"/>
                          </a:solidFill>
                          <a:latin typeface="Open Sans Light"/>
                          <a:ea typeface="Open Sans Light"/>
                          <a:cs typeface="Open Sans Light"/>
                          <a:sym typeface="Open Sans Light"/>
                        </a:rPr>
                        <a:t>multitude of </a:t>
                      </a:r>
                      <a:r>
                        <a:rPr lang="en">
                          <a:solidFill>
                            <a:schemeClr val="dk2"/>
                          </a:solidFill>
                          <a:latin typeface="Open Sans Light"/>
                          <a:ea typeface="Open Sans Light"/>
                          <a:cs typeface="Open Sans Light"/>
                          <a:sym typeface="Open Sans Light"/>
                        </a:rPr>
                        <a:t>decision trees </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High MSE and high RMSE scores</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Flexible, can handle variety of features.</a:t>
                      </a:r>
                      <a:endParaRPr>
                        <a:latin typeface="Open Sans Light"/>
                        <a:ea typeface="Open Sans Light"/>
                        <a:cs typeface="Open Sans Light"/>
                        <a:sym typeface="Open Sans Light"/>
                      </a:endParaRPr>
                    </a:p>
                  </a:txBody>
                  <a:tcPr marT="91425" marB="91425" marR="91425" marL="91425" anchor="ctr"/>
                </a:tc>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Complex model, slow decision making-speed</a:t>
                      </a:r>
                      <a:endParaRPr>
                        <a:latin typeface="Open Sans Light"/>
                        <a:ea typeface="Open Sans Light"/>
                        <a:cs typeface="Open Sans Light"/>
                        <a:sym typeface="Open Sans Light"/>
                      </a:endParaRPr>
                    </a:p>
                  </a:txBody>
                  <a:tcPr marT="91425" marB="91425" marR="91425" marL="91425" anchor="ct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311700" y="905256"/>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Introductions</a:t>
            </a:r>
            <a:endParaRPr sz="2800">
              <a:solidFill>
                <a:srgbClr val="002D45"/>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32"/>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Gradient Boosting Regression</a:t>
            </a:r>
            <a:endParaRPr sz="2800">
              <a:solidFill>
                <a:srgbClr val="002D45"/>
              </a:solidFill>
              <a:latin typeface="Montserrat"/>
              <a:ea typeface="Montserrat"/>
              <a:cs typeface="Montserrat"/>
              <a:sym typeface="Montserrat"/>
            </a:endParaRPr>
          </a:p>
        </p:txBody>
      </p:sp>
      <p:sp>
        <p:nvSpPr>
          <p:cNvPr id="238" name="Google Shape;238;p32"/>
          <p:cNvSpPr txBox="1"/>
          <p:nvPr/>
        </p:nvSpPr>
        <p:spPr>
          <a:xfrm>
            <a:off x="311700" y="1085025"/>
            <a:ext cx="4610700" cy="388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400"/>
              <a:buFont typeface="Arial"/>
              <a:buNone/>
            </a:pPr>
            <a:r>
              <a:rPr b="1" lang="en">
                <a:solidFill>
                  <a:schemeClr val="dk2"/>
                </a:solidFill>
                <a:latin typeface="Open Sans"/>
                <a:ea typeface="Open Sans"/>
                <a:cs typeface="Open Sans"/>
                <a:sym typeface="Open Sans"/>
              </a:rPr>
              <a:t>Why Gradient Boosting Regression? </a:t>
            </a:r>
            <a:endParaRPr b="1">
              <a:solidFill>
                <a:schemeClr val="dk2"/>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High accuracy </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Good with Nonlinear data </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Good with </a:t>
            </a:r>
            <a:r>
              <a:rPr lang="en">
                <a:solidFill>
                  <a:schemeClr val="dk2"/>
                </a:solidFill>
                <a:latin typeface="Open Sans Light"/>
                <a:ea typeface="Open Sans Light"/>
                <a:cs typeface="Open Sans Light"/>
                <a:sym typeface="Open Sans Light"/>
              </a:rPr>
              <a:t>Tabular</a:t>
            </a:r>
            <a:r>
              <a:rPr lang="en">
                <a:solidFill>
                  <a:schemeClr val="dk2"/>
                </a:solidFill>
                <a:latin typeface="Open Sans Light"/>
                <a:ea typeface="Open Sans Light"/>
                <a:cs typeface="Open Sans Light"/>
                <a:sym typeface="Open Sans Light"/>
              </a:rPr>
              <a:t> data </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Can handle different data types (numerical and categorical)</a:t>
            </a:r>
            <a:endParaRPr>
              <a:solidFill>
                <a:schemeClr val="dk2"/>
              </a:solidFill>
              <a:latin typeface="Open Sans Light"/>
              <a:ea typeface="Open Sans Light"/>
              <a:cs typeface="Open Sans Light"/>
              <a:sym typeface="Open Sans Light"/>
            </a:endParaRPr>
          </a:p>
          <a:p>
            <a:pPr indent="0" lvl="0" marL="0" rtl="0" algn="l">
              <a:lnSpc>
                <a:spcPct val="115000"/>
              </a:lnSpc>
              <a:spcBef>
                <a:spcPts val="0"/>
              </a:spcBef>
              <a:spcAft>
                <a:spcPts val="0"/>
              </a:spcAft>
              <a:buNone/>
            </a:pPr>
            <a:r>
              <a:rPr b="1" lang="en">
                <a:solidFill>
                  <a:schemeClr val="dk2"/>
                </a:solidFill>
                <a:latin typeface="Open Sans"/>
                <a:ea typeface="Open Sans"/>
                <a:cs typeface="Open Sans"/>
                <a:sym typeface="Open Sans"/>
              </a:rPr>
              <a:t>What we did:</a:t>
            </a:r>
            <a:endParaRPr b="1">
              <a:solidFill>
                <a:schemeClr val="dk2"/>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2"/>
              </a:buClr>
              <a:buSzPts val="1400"/>
              <a:buFont typeface="Open Sans Light"/>
              <a:buAutoNum type="arabicPeriod"/>
            </a:pPr>
            <a:r>
              <a:rPr lang="en">
                <a:solidFill>
                  <a:schemeClr val="dk2"/>
                </a:solidFill>
                <a:latin typeface="Open Sans Light"/>
                <a:ea typeface="Open Sans Light"/>
                <a:cs typeface="Open Sans Light"/>
                <a:sym typeface="Open Sans Light"/>
              </a:rPr>
              <a:t>Initial algorithm - simple base model </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AutoNum type="arabicPeriod"/>
            </a:pPr>
            <a:r>
              <a:rPr lang="en">
                <a:solidFill>
                  <a:schemeClr val="dk2"/>
                </a:solidFill>
                <a:latin typeface="Open Sans Light"/>
                <a:ea typeface="Open Sans Light"/>
                <a:cs typeface="Open Sans Light"/>
                <a:sym typeface="Open Sans Light"/>
              </a:rPr>
              <a:t>Evaluating model’s accuracy - Mean Squared Error and R-squared</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AutoNum type="arabicPeriod"/>
            </a:pPr>
            <a:r>
              <a:rPr lang="en">
                <a:solidFill>
                  <a:schemeClr val="dk2"/>
                </a:solidFill>
                <a:latin typeface="Open Sans Light"/>
                <a:ea typeface="Open Sans Light"/>
                <a:cs typeface="Open Sans Light"/>
                <a:sym typeface="Open Sans Light"/>
              </a:rPr>
              <a:t>Adjusting</a:t>
            </a:r>
            <a:r>
              <a:rPr lang="en">
                <a:solidFill>
                  <a:schemeClr val="dk2"/>
                </a:solidFill>
                <a:latin typeface="Open Sans Light"/>
                <a:ea typeface="Open Sans Light"/>
                <a:cs typeface="Open Sans Light"/>
                <a:sym typeface="Open Sans Light"/>
              </a:rPr>
              <a:t> max_depth and n_estimators based on grid search </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AutoNum type="arabicPeriod"/>
            </a:pPr>
            <a:r>
              <a:rPr lang="en">
                <a:solidFill>
                  <a:schemeClr val="dk2"/>
                </a:solidFill>
                <a:latin typeface="Open Sans Light"/>
                <a:ea typeface="Open Sans Light"/>
                <a:cs typeface="Open Sans Light"/>
                <a:sym typeface="Open Sans Light"/>
              </a:rPr>
              <a:t>Comparing actual values vs predicted values</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AutoNum type="arabicPeriod"/>
            </a:pPr>
            <a:r>
              <a:rPr lang="en">
                <a:solidFill>
                  <a:schemeClr val="dk2"/>
                </a:solidFill>
                <a:latin typeface="Open Sans Light"/>
                <a:ea typeface="Open Sans Light"/>
                <a:cs typeface="Open Sans Light"/>
                <a:sym typeface="Open Sans Light"/>
              </a:rPr>
              <a:t>Evaluating feature </a:t>
            </a:r>
            <a:r>
              <a:rPr lang="en">
                <a:solidFill>
                  <a:schemeClr val="dk2"/>
                </a:solidFill>
                <a:latin typeface="Open Sans Light"/>
                <a:ea typeface="Open Sans Light"/>
                <a:cs typeface="Open Sans Light"/>
                <a:sym typeface="Open Sans Light"/>
              </a:rPr>
              <a:t>importance</a:t>
            </a:r>
            <a:r>
              <a:rPr lang="en">
                <a:solidFill>
                  <a:schemeClr val="dk2"/>
                </a:solidFill>
                <a:latin typeface="Open Sans Light"/>
                <a:ea typeface="Open Sans Light"/>
                <a:cs typeface="Open Sans Light"/>
                <a:sym typeface="Open Sans Light"/>
              </a:rPr>
              <a:t> </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AutoNum type="arabicPeriod"/>
            </a:pPr>
            <a:r>
              <a:rPr lang="en">
                <a:solidFill>
                  <a:schemeClr val="dk2"/>
                </a:solidFill>
                <a:latin typeface="Open Sans Light"/>
                <a:ea typeface="Open Sans Light"/>
                <a:cs typeface="Open Sans Light"/>
                <a:sym typeface="Open Sans Light"/>
              </a:rPr>
              <a:t>Looking for solutions for improvement </a:t>
            </a:r>
            <a:endParaRPr>
              <a:solidFill>
                <a:schemeClr val="dk2"/>
              </a:solidFill>
              <a:latin typeface="Open Sans Light"/>
              <a:ea typeface="Open Sans Light"/>
              <a:cs typeface="Open Sans Light"/>
              <a:sym typeface="Open Sans Light"/>
            </a:endParaRPr>
          </a:p>
          <a:p>
            <a:pPr indent="0" lvl="0" marL="0" rtl="0" algn="l">
              <a:lnSpc>
                <a:spcPct val="115000"/>
              </a:lnSpc>
              <a:spcBef>
                <a:spcPts val="0"/>
              </a:spcBef>
              <a:spcAft>
                <a:spcPts val="600"/>
              </a:spcAft>
              <a:buNone/>
            </a:pPr>
            <a:r>
              <a:t/>
            </a:r>
            <a:endParaRPr>
              <a:solidFill>
                <a:schemeClr val="dk2"/>
              </a:solidFill>
              <a:latin typeface="Open Sans Light"/>
              <a:ea typeface="Open Sans Light"/>
              <a:cs typeface="Open Sans Light"/>
              <a:sym typeface="Open Sans Light"/>
            </a:endParaRPr>
          </a:p>
        </p:txBody>
      </p:sp>
      <p:sp>
        <p:nvSpPr>
          <p:cNvPr id="239" name="Google Shape;239;p32"/>
          <p:cNvSpPr txBox="1"/>
          <p:nvPr/>
        </p:nvSpPr>
        <p:spPr>
          <a:xfrm>
            <a:off x="4922400" y="1085025"/>
            <a:ext cx="3581400" cy="175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400"/>
              <a:buFont typeface="Arial"/>
              <a:buNone/>
            </a:pPr>
            <a:r>
              <a:rPr b="1" lang="en">
                <a:solidFill>
                  <a:schemeClr val="dk2"/>
                </a:solidFill>
                <a:latin typeface="Open Sans"/>
                <a:ea typeface="Open Sans"/>
                <a:cs typeface="Open Sans"/>
                <a:sym typeface="Open Sans"/>
              </a:rPr>
              <a:t>What is </a:t>
            </a:r>
            <a:r>
              <a:rPr b="1" lang="en">
                <a:solidFill>
                  <a:schemeClr val="dk2"/>
                </a:solidFill>
                <a:latin typeface="Open Sans"/>
                <a:ea typeface="Open Sans"/>
                <a:cs typeface="Open Sans"/>
                <a:sym typeface="Open Sans"/>
              </a:rPr>
              <a:t>Gradient Boosting Regression?</a:t>
            </a:r>
            <a:endParaRPr>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rPr lang="en">
                <a:solidFill>
                  <a:schemeClr val="dk2"/>
                </a:solidFill>
                <a:latin typeface="Open Sans Light"/>
                <a:ea typeface="Open Sans Light"/>
                <a:cs typeface="Open Sans Light"/>
                <a:sym typeface="Open Sans Light"/>
              </a:rPr>
              <a:t>Gradient boosting is one of the variants of ensemble methods where you create multiple weak models (decision trees) and combine them to get better performance as a whole.*</a:t>
            </a:r>
            <a:endParaRPr sz="1800">
              <a:solidFill>
                <a:schemeClr val="dk2"/>
              </a:solidFill>
              <a:latin typeface="Open Sans Light"/>
              <a:ea typeface="Open Sans Light"/>
              <a:cs typeface="Open Sans Light"/>
              <a:sym typeface="Open Sans Light"/>
            </a:endParaRPr>
          </a:p>
        </p:txBody>
      </p:sp>
      <p:pic>
        <p:nvPicPr>
          <p:cNvPr id="240" name="Google Shape;240;p32"/>
          <p:cNvPicPr preferRelativeResize="0"/>
          <p:nvPr/>
        </p:nvPicPr>
        <p:blipFill>
          <a:blip r:embed="rId4">
            <a:alphaModFix/>
          </a:blip>
          <a:stretch>
            <a:fillRect/>
          </a:stretch>
        </p:blipFill>
        <p:spPr>
          <a:xfrm>
            <a:off x="4922400" y="2842725"/>
            <a:ext cx="3535500" cy="1952375"/>
          </a:xfrm>
          <a:prstGeom prst="rect">
            <a:avLst/>
          </a:prstGeom>
          <a:noFill/>
          <a:ln>
            <a:noFill/>
          </a:ln>
        </p:spPr>
      </p:pic>
      <p:sp>
        <p:nvSpPr>
          <p:cNvPr id="241" name="Google Shape;241;p32"/>
          <p:cNvSpPr txBox="1"/>
          <p:nvPr/>
        </p:nvSpPr>
        <p:spPr>
          <a:xfrm>
            <a:off x="5511275" y="4743300"/>
            <a:ext cx="282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2"/>
                </a:solidFill>
                <a:latin typeface="Open Sans Light"/>
                <a:ea typeface="Open Sans Light"/>
                <a:cs typeface="Open Sans Light"/>
                <a:sym typeface="Open Sans Light"/>
              </a:rPr>
              <a:t>Gradient Boosting Technique </a:t>
            </a:r>
            <a:r>
              <a:rPr lang="en">
                <a:solidFill>
                  <a:schemeClr val="dk2"/>
                </a:solidFill>
                <a:latin typeface="Open Sans Light"/>
                <a:ea typeface="Open Sans Light"/>
                <a:cs typeface="Open Sans Light"/>
                <a:sym typeface="Open Sans Light"/>
              </a:rPr>
              <a:t>*²</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p33"/>
          <p:cNvSpPr txBox="1"/>
          <p:nvPr/>
        </p:nvSpPr>
        <p:spPr>
          <a:xfrm>
            <a:off x="253000" y="3510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Form of Child Protection, Shelter, and WASH (Water, Sanitation and Hygiene)</a:t>
            </a:r>
            <a:endParaRPr sz="2800">
              <a:solidFill>
                <a:srgbClr val="002D45"/>
              </a:solidFill>
              <a:latin typeface="Montserrat"/>
              <a:ea typeface="Montserrat"/>
              <a:cs typeface="Montserrat"/>
              <a:sym typeface="Montserrat"/>
            </a:endParaRPr>
          </a:p>
        </p:txBody>
      </p:sp>
      <p:sp>
        <p:nvSpPr>
          <p:cNvPr id="247" name="Google Shape;247;p33"/>
          <p:cNvSpPr txBox="1"/>
          <p:nvPr/>
        </p:nvSpPr>
        <p:spPr>
          <a:xfrm>
            <a:off x="311700" y="1376325"/>
            <a:ext cx="42603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Hyperparameter tuning with Grid Search for n_estimators and max_depth</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Gradient Boosting Regressor approach</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Form of Child Protection (</a:t>
            </a:r>
            <a:r>
              <a:rPr lang="en">
                <a:solidFill>
                  <a:schemeClr val="dk2"/>
                </a:solidFill>
                <a:latin typeface="Open Sans Light"/>
                <a:ea typeface="Open Sans Light"/>
                <a:cs typeface="Open Sans Light"/>
                <a:sym typeface="Open Sans Light"/>
              </a:rPr>
              <a:t>PC_PC)</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RMSE: ~0.25</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R2: ~ 0.99</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Shelter</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RMSE: ~ 1.54 </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R2: ~ 0.96</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WASH</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RMSE: ~ 1.04 </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R2: ~ 0.98</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600"/>
              </a:spcAft>
              <a:buNone/>
            </a:pPr>
            <a:r>
              <a:t/>
            </a:r>
            <a:endParaRPr>
              <a:solidFill>
                <a:schemeClr val="dk2"/>
              </a:solidFill>
              <a:latin typeface="Open Sans Light"/>
              <a:ea typeface="Open Sans Light"/>
              <a:cs typeface="Open Sans Light"/>
              <a:sym typeface="Open Sans Light"/>
            </a:endParaRPr>
          </a:p>
        </p:txBody>
      </p:sp>
      <p:pic>
        <p:nvPicPr>
          <p:cNvPr id="248" name="Google Shape;248;p33"/>
          <p:cNvPicPr preferRelativeResize="0"/>
          <p:nvPr/>
        </p:nvPicPr>
        <p:blipFill>
          <a:blip r:embed="rId4">
            <a:alphaModFix/>
          </a:blip>
          <a:stretch>
            <a:fillRect/>
          </a:stretch>
        </p:blipFill>
        <p:spPr>
          <a:xfrm>
            <a:off x="3265850" y="2920525"/>
            <a:ext cx="2708136" cy="2192549"/>
          </a:xfrm>
          <a:prstGeom prst="rect">
            <a:avLst/>
          </a:prstGeom>
          <a:noFill/>
          <a:ln>
            <a:noFill/>
          </a:ln>
        </p:spPr>
      </p:pic>
      <p:pic>
        <p:nvPicPr>
          <p:cNvPr id="249" name="Google Shape;249;p33"/>
          <p:cNvPicPr preferRelativeResize="0"/>
          <p:nvPr/>
        </p:nvPicPr>
        <p:blipFill>
          <a:blip r:embed="rId5">
            <a:alphaModFix/>
          </a:blip>
          <a:stretch>
            <a:fillRect/>
          </a:stretch>
        </p:blipFill>
        <p:spPr>
          <a:xfrm>
            <a:off x="6188125" y="853318"/>
            <a:ext cx="2644174" cy="2067200"/>
          </a:xfrm>
          <a:prstGeom prst="rect">
            <a:avLst/>
          </a:prstGeom>
          <a:noFill/>
          <a:ln>
            <a:noFill/>
          </a:ln>
        </p:spPr>
      </p:pic>
      <p:pic>
        <p:nvPicPr>
          <p:cNvPr id="250" name="Google Shape;250;p33"/>
          <p:cNvPicPr preferRelativeResize="0"/>
          <p:nvPr/>
        </p:nvPicPr>
        <p:blipFill>
          <a:blip r:embed="rId6">
            <a:alphaModFix/>
          </a:blip>
          <a:stretch>
            <a:fillRect/>
          </a:stretch>
        </p:blipFill>
        <p:spPr>
          <a:xfrm>
            <a:off x="6124126" y="2920525"/>
            <a:ext cx="2708174" cy="21925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 name="Shape 254"/>
        <p:cNvGrpSpPr/>
        <p:nvPr/>
      </p:nvGrpSpPr>
      <p:grpSpPr>
        <a:xfrm>
          <a:off x="0" y="0"/>
          <a:ext cx="0" cy="0"/>
          <a:chOff x="0" y="0"/>
          <a:chExt cx="0" cy="0"/>
        </a:xfrm>
      </p:grpSpPr>
      <p:pic>
        <p:nvPicPr>
          <p:cNvPr id="255" name="Google Shape;255;p34"/>
          <p:cNvPicPr preferRelativeResize="0"/>
          <p:nvPr/>
        </p:nvPicPr>
        <p:blipFill>
          <a:blip r:embed="rId4">
            <a:alphaModFix/>
          </a:blip>
          <a:stretch>
            <a:fillRect/>
          </a:stretch>
        </p:blipFill>
        <p:spPr>
          <a:xfrm>
            <a:off x="3706275" y="2987988"/>
            <a:ext cx="2593275" cy="2099559"/>
          </a:xfrm>
          <a:prstGeom prst="rect">
            <a:avLst/>
          </a:prstGeom>
          <a:noFill/>
          <a:ln>
            <a:noFill/>
          </a:ln>
        </p:spPr>
      </p:pic>
      <p:sp>
        <p:nvSpPr>
          <p:cNvPr id="256" name="Google Shape;256;p34"/>
          <p:cNvSpPr txBox="1"/>
          <p:nvPr/>
        </p:nvSpPr>
        <p:spPr>
          <a:xfrm>
            <a:off x="311700" y="4253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Child Protection, Gender-Based Violence, </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rPr lang="en" sz="2800">
                <a:solidFill>
                  <a:srgbClr val="002D45"/>
                </a:solidFill>
                <a:latin typeface="Montserrat"/>
                <a:ea typeface="Montserrat"/>
                <a:cs typeface="Montserrat"/>
                <a:sym typeface="Montserrat"/>
              </a:rPr>
              <a:t>Mine Action</a:t>
            </a:r>
            <a:endParaRPr sz="2800">
              <a:solidFill>
                <a:srgbClr val="002D45"/>
              </a:solidFill>
              <a:latin typeface="Montserrat"/>
              <a:ea typeface="Montserrat"/>
              <a:cs typeface="Montserrat"/>
              <a:sym typeface="Montserrat"/>
            </a:endParaRPr>
          </a:p>
        </p:txBody>
      </p:sp>
      <p:sp>
        <p:nvSpPr>
          <p:cNvPr id="257" name="Google Shape;257;p34"/>
          <p:cNvSpPr txBox="1"/>
          <p:nvPr/>
        </p:nvSpPr>
        <p:spPr>
          <a:xfrm>
            <a:off x="311700" y="1443700"/>
            <a:ext cx="4227600" cy="3123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Hyperparameter tuning with Grid Search for n_estimators and max_depth</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Gradient Boosting Regressor approach</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Child Protection (PC_CP)</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RMSE: ~1.641</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R</a:t>
            </a:r>
            <a:r>
              <a:rPr baseline="30000" lang="en">
                <a:solidFill>
                  <a:schemeClr val="dk2"/>
                </a:solidFill>
                <a:latin typeface="Open Sans Light"/>
                <a:ea typeface="Open Sans Light"/>
                <a:cs typeface="Open Sans Light"/>
                <a:sym typeface="Open Sans Light"/>
              </a:rPr>
              <a:t>2</a:t>
            </a:r>
            <a:r>
              <a:rPr lang="en">
                <a:solidFill>
                  <a:schemeClr val="dk2"/>
                </a:solidFill>
                <a:latin typeface="Open Sans Light"/>
                <a:ea typeface="Open Sans Light"/>
                <a:cs typeface="Open Sans Light"/>
                <a:sym typeface="Open Sans Light"/>
              </a:rPr>
              <a:t>: ~0.976</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Gender-Based Violence (PC_GBV)</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RMSE: ~0.867</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R</a:t>
            </a:r>
            <a:r>
              <a:rPr baseline="30000" lang="en">
                <a:solidFill>
                  <a:schemeClr val="dk2"/>
                </a:solidFill>
                <a:latin typeface="Open Sans Light"/>
                <a:ea typeface="Open Sans Light"/>
                <a:cs typeface="Open Sans Light"/>
                <a:sym typeface="Open Sans Light"/>
              </a:rPr>
              <a:t>2</a:t>
            </a:r>
            <a:r>
              <a:rPr lang="en">
                <a:solidFill>
                  <a:schemeClr val="dk2"/>
                </a:solidFill>
                <a:latin typeface="Open Sans Light"/>
                <a:ea typeface="Open Sans Light"/>
                <a:cs typeface="Open Sans Light"/>
                <a:sym typeface="Open Sans Light"/>
              </a:rPr>
              <a:t>: ~0.957</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Mine Action (PC_MA)</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RMSE: ~0.469</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R</a:t>
            </a:r>
            <a:r>
              <a:rPr baseline="30000" lang="en">
                <a:solidFill>
                  <a:schemeClr val="dk2"/>
                </a:solidFill>
                <a:latin typeface="Open Sans Light"/>
                <a:ea typeface="Open Sans Light"/>
                <a:cs typeface="Open Sans Light"/>
                <a:sym typeface="Open Sans Light"/>
              </a:rPr>
              <a:t>2</a:t>
            </a:r>
            <a:r>
              <a:rPr lang="en">
                <a:solidFill>
                  <a:schemeClr val="dk2"/>
                </a:solidFill>
                <a:latin typeface="Open Sans Light"/>
                <a:ea typeface="Open Sans Light"/>
                <a:cs typeface="Open Sans Light"/>
                <a:sym typeface="Open Sans Light"/>
              </a:rPr>
              <a:t>: ~0.967</a:t>
            </a:r>
            <a:endParaRPr>
              <a:solidFill>
                <a:schemeClr val="dk2"/>
              </a:solidFill>
              <a:latin typeface="Open Sans Light"/>
              <a:ea typeface="Open Sans Light"/>
              <a:cs typeface="Open Sans Light"/>
              <a:sym typeface="Open Sans Light"/>
            </a:endParaRPr>
          </a:p>
        </p:txBody>
      </p:sp>
      <p:pic>
        <p:nvPicPr>
          <p:cNvPr id="258" name="Google Shape;258;p34"/>
          <p:cNvPicPr preferRelativeResize="0"/>
          <p:nvPr/>
        </p:nvPicPr>
        <p:blipFill>
          <a:blip r:embed="rId5">
            <a:alphaModFix/>
          </a:blip>
          <a:stretch>
            <a:fillRect/>
          </a:stretch>
        </p:blipFill>
        <p:spPr>
          <a:xfrm>
            <a:off x="6299550" y="937450"/>
            <a:ext cx="2532742" cy="2050550"/>
          </a:xfrm>
          <a:prstGeom prst="rect">
            <a:avLst/>
          </a:prstGeom>
          <a:noFill/>
          <a:ln>
            <a:noFill/>
          </a:ln>
        </p:spPr>
      </p:pic>
      <p:pic>
        <p:nvPicPr>
          <p:cNvPr id="259" name="Google Shape;259;p34"/>
          <p:cNvPicPr preferRelativeResize="0"/>
          <p:nvPr/>
        </p:nvPicPr>
        <p:blipFill>
          <a:blip r:embed="rId6">
            <a:alphaModFix/>
          </a:blip>
          <a:stretch>
            <a:fillRect/>
          </a:stretch>
        </p:blipFill>
        <p:spPr>
          <a:xfrm>
            <a:off x="6299550" y="2997685"/>
            <a:ext cx="2532750" cy="208016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p35"/>
          <p:cNvSpPr txBox="1"/>
          <p:nvPr/>
        </p:nvSpPr>
        <p:spPr>
          <a:xfrm>
            <a:off x="311700" y="5212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Multiple Purpose Cash, Nutrition, Protection</a:t>
            </a:r>
            <a:endParaRPr sz="2800">
              <a:solidFill>
                <a:srgbClr val="002D45"/>
              </a:solidFill>
              <a:latin typeface="Montserrat"/>
              <a:ea typeface="Montserrat"/>
              <a:cs typeface="Montserrat"/>
              <a:sym typeface="Montserrat"/>
            </a:endParaRPr>
          </a:p>
        </p:txBody>
      </p:sp>
      <p:sp>
        <p:nvSpPr>
          <p:cNvPr id="265" name="Google Shape;265;p35"/>
          <p:cNvSpPr txBox="1"/>
          <p:nvPr/>
        </p:nvSpPr>
        <p:spPr>
          <a:xfrm>
            <a:off x="311700" y="1453525"/>
            <a:ext cx="4043400" cy="3123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Hyperparameter tuning via GridSearch for ‘n_estimators’ and ‘max_depth’</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Gradient Boosting Regressor approach</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Multiple Purpose Cash (MPC)</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RMSE: ~1.565</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R</a:t>
            </a:r>
            <a:r>
              <a:rPr baseline="30000" lang="en">
                <a:solidFill>
                  <a:schemeClr val="dk2"/>
                </a:solidFill>
                <a:latin typeface="Open Sans Light"/>
                <a:ea typeface="Open Sans Light"/>
                <a:cs typeface="Open Sans Light"/>
                <a:sym typeface="Open Sans Light"/>
              </a:rPr>
              <a:t>2</a:t>
            </a:r>
            <a:r>
              <a:rPr lang="en">
                <a:solidFill>
                  <a:schemeClr val="dk2"/>
                </a:solidFill>
                <a:latin typeface="Open Sans Light"/>
                <a:ea typeface="Open Sans Light"/>
                <a:cs typeface="Open Sans Light"/>
                <a:sym typeface="Open Sans Light"/>
              </a:rPr>
              <a:t>: ~0.956</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Nutrition </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RMSE: ~0.127</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R</a:t>
            </a:r>
            <a:r>
              <a:rPr baseline="30000" lang="en">
                <a:solidFill>
                  <a:schemeClr val="dk2"/>
                </a:solidFill>
                <a:latin typeface="Open Sans Light"/>
                <a:ea typeface="Open Sans Light"/>
                <a:cs typeface="Open Sans Light"/>
                <a:sym typeface="Open Sans Light"/>
              </a:rPr>
              <a:t>2</a:t>
            </a:r>
            <a:r>
              <a:rPr lang="en">
                <a:solidFill>
                  <a:schemeClr val="dk2"/>
                </a:solidFill>
                <a:latin typeface="Open Sans Light"/>
                <a:ea typeface="Open Sans Light"/>
                <a:cs typeface="Open Sans Light"/>
                <a:sym typeface="Open Sans Light"/>
              </a:rPr>
              <a:t>: ~0.926</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Protection</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RMSE: ~1.345</a:t>
            </a:r>
            <a:endParaRPr>
              <a:solidFill>
                <a:schemeClr val="dk2"/>
              </a:solidFill>
              <a:latin typeface="Open Sans Light"/>
              <a:ea typeface="Open Sans Light"/>
              <a:cs typeface="Open Sans Light"/>
              <a:sym typeface="Open Sans Light"/>
            </a:endParaRPr>
          </a:p>
          <a:p>
            <a:pPr indent="-317500" lvl="1" marL="9144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R</a:t>
            </a:r>
            <a:r>
              <a:rPr baseline="30000" lang="en">
                <a:solidFill>
                  <a:schemeClr val="dk2"/>
                </a:solidFill>
                <a:latin typeface="Open Sans Light"/>
                <a:ea typeface="Open Sans Light"/>
                <a:cs typeface="Open Sans Light"/>
                <a:sym typeface="Open Sans Light"/>
              </a:rPr>
              <a:t>2</a:t>
            </a:r>
            <a:r>
              <a:rPr lang="en">
                <a:solidFill>
                  <a:schemeClr val="dk2"/>
                </a:solidFill>
                <a:latin typeface="Open Sans Light"/>
                <a:ea typeface="Open Sans Light"/>
                <a:cs typeface="Open Sans Light"/>
                <a:sym typeface="Open Sans Light"/>
              </a:rPr>
              <a:t>: ~0.9</a:t>
            </a:r>
            <a:r>
              <a:rPr lang="en">
                <a:solidFill>
                  <a:schemeClr val="dk2"/>
                </a:solidFill>
                <a:latin typeface="Open Sans Light"/>
                <a:ea typeface="Open Sans Light"/>
                <a:cs typeface="Open Sans Light"/>
                <a:sym typeface="Open Sans Light"/>
              </a:rPr>
              <a:t>86</a:t>
            </a:r>
            <a:endParaRPr>
              <a:solidFill>
                <a:schemeClr val="dk2"/>
              </a:solidFill>
              <a:latin typeface="Open Sans Light"/>
              <a:ea typeface="Open Sans Light"/>
              <a:cs typeface="Open Sans Light"/>
              <a:sym typeface="Open Sans Light"/>
            </a:endParaRPr>
          </a:p>
        </p:txBody>
      </p:sp>
      <p:pic>
        <p:nvPicPr>
          <p:cNvPr id="266" name="Google Shape;266;p35"/>
          <p:cNvPicPr preferRelativeResize="0"/>
          <p:nvPr/>
        </p:nvPicPr>
        <p:blipFill>
          <a:blip r:embed="rId4">
            <a:alphaModFix/>
          </a:blip>
          <a:stretch>
            <a:fillRect/>
          </a:stretch>
        </p:blipFill>
        <p:spPr>
          <a:xfrm>
            <a:off x="5970950" y="991725"/>
            <a:ext cx="2602725" cy="2107176"/>
          </a:xfrm>
          <a:prstGeom prst="rect">
            <a:avLst/>
          </a:prstGeom>
          <a:noFill/>
          <a:ln>
            <a:noFill/>
          </a:ln>
        </p:spPr>
      </p:pic>
      <p:pic>
        <p:nvPicPr>
          <p:cNvPr id="267" name="Google Shape;267;p35"/>
          <p:cNvPicPr preferRelativeResize="0"/>
          <p:nvPr/>
        </p:nvPicPr>
        <p:blipFill>
          <a:blip r:embed="rId5">
            <a:alphaModFix/>
          </a:blip>
          <a:stretch>
            <a:fillRect/>
          </a:stretch>
        </p:blipFill>
        <p:spPr>
          <a:xfrm>
            <a:off x="3351394" y="3098888"/>
            <a:ext cx="2441218" cy="2004975"/>
          </a:xfrm>
          <a:prstGeom prst="rect">
            <a:avLst/>
          </a:prstGeom>
          <a:noFill/>
          <a:ln>
            <a:noFill/>
          </a:ln>
        </p:spPr>
      </p:pic>
      <p:pic>
        <p:nvPicPr>
          <p:cNvPr id="268" name="Google Shape;268;p35"/>
          <p:cNvPicPr preferRelativeResize="0"/>
          <p:nvPr/>
        </p:nvPicPr>
        <p:blipFill>
          <a:blip r:embed="rId6">
            <a:alphaModFix/>
          </a:blip>
          <a:stretch>
            <a:fillRect/>
          </a:stretch>
        </p:blipFill>
        <p:spPr>
          <a:xfrm>
            <a:off x="6009591" y="3079075"/>
            <a:ext cx="2525434" cy="20446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3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Education, Food Security and Livelihoods, Health, Logistics</a:t>
            </a:r>
            <a:endParaRPr sz="2800">
              <a:solidFill>
                <a:srgbClr val="002D45"/>
              </a:solidFill>
              <a:latin typeface="Montserrat"/>
              <a:ea typeface="Montserrat"/>
              <a:cs typeface="Montserrat"/>
              <a:sym typeface="Montserrat"/>
            </a:endParaRPr>
          </a:p>
        </p:txBody>
      </p:sp>
      <p:sp>
        <p:nvSpPr>
          <p:cNvPr id="274" name="Google Shape;274;p36"/>
          <p:cNvSpPr txBox="1"/>
          <p:nvPr/>
        </p:nvSpPr>
        <p:spPr>
          <a:xfrm>
            <a:off x="311700" y="1399550"/>
            <a:ext cx="3777900" cy="3469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Hyperparameter tuning via GridSearch for ‘n_estimators’ and ‘max_depth’</a:t>
            </a:r>
            <a:endParaRPr sz="1300">
              <a:solidFill>
                <a:schemeClr val="dk2"/>
              </a:solidFill>
              <a:latin typeface="Open Sans Light"/>
              <a:ea typeface="Open Sans Light"/>
              <a:cs typeface="Open Sans Light"/>
              <a:sym typeface="Open Sans Light"/>
            </a:endParaRPr>
          </a:p>
          <a:p>
            <a:pPr indent="-311150" lvl="0" marL="4572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Gradient Boosting Regressor approach</a:t>
            </a:r>
            <a:endParaRPr sz="1300">
              <a:solidFill>
                <a:schemeClr val="dk2"/>
              </a:solidFill>
              <a:latin typeface="Open Sans Light"/>
              <a:ea typeface="Open Sans Light"/>
              <a:cs typeface="Open Sans Light"/>
              <a:sym typeface="Open Sans Light"/>
            </a:endParaRPr>
          </a:p>
          <a:p>
            <a:pPr indent="-311150" lvl="0" marL="4572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Education</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RMSE: ~0.915</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R</a:t>
            </a:r>
            <a:r>
              <a:rPr baseline="30000" lang="en" sz="1300">
                <a:solidFill>
                  <a:schemeClr val="dk2"/>
                </a:solidFill>
                <a:latin typeface="Open Sans Light"/>
                <a:ea typeface="Open Sans Light"/>
                <a:cs typeface="Open Sans Light"/>
                <a:sym typeface="Open Sans Light"/>
              </a:rPr>
              <a:t>2</a:t>
            </a:r>
            <a:r>
              <a:rPr lang="en" sz="1300">
                <a:solidFill>
                  <a:schemeClr val="dk2"/>
                </a:solidFill>
                <a:latin typeface="Open Sans Light"/>
                <a:ea typeface="Open Sans Light"/>
                <a:cs typeface="Open Sans Light"/>
                <a:sym typeface="Open Sans Light"/>
              </a:rPr>
              <a:t>: ~0.982</a:t>
            </a:r>
            <a:endParaRPr sz="1300">
              <a:solidFill>
                <a:schemeClr val="dk2"/>
              </a:solidFill>
              <a:latin typeface="Open Sans Light"/>
              <a:ea typeface="Open Sans Light"/>
              <a:cs typeface="Open Sans Light"/>
              <a:sym typeface="Open Sans Light"/>
            </a:endParaRPr>
          </a:p>
          <a:p>
            <a:pPr indent="-311150" lvl="0" marL="4572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Food Security and Livelihoods (FSL)</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RMSE: ~2.798</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R</a:t>
            </a:r>
            <a:r>
              <a:rPr baseline="30000" lang="en" sz="1300">
                <a:solidFill>
                  <a:schemeClr val="dk2"/>
                </a:solidFill>
                <a:latin typeface="Open Sans Light"/>
                <a:ea typeface="Open Sans Light"/>
                <a:cs typeface="Open Sans Light"/>
                <a:sym typeface="Open Sans Light"/>
              </a:rPr>
              <a:t>2</a:t>
            </a:r>
            <a:r>
              <a:rPr lang="en" sz="1300">
                <a:solidFill>
                  <a:schemeClr val="dk2"/>
                </a:solidFill>
                <a:latin typeface="Open Sans Light"/>
                <a:ea typeface="Open Sans Light"/>
                <a:cs typeface="Open Sans Light"/>
                <a:sym typeface="Open Sans Light"/>
              </a:rPr>
              <a:t>: ~0.993</a:t>
            </a:r>
            <a:endParaRPr sz="1300">
              <a:solidFill>
                <a:schemeClr val="dk2"/>
              </a:solidFill>
              <a:latin typeface="Open Sans Light"/>
              <a:ea typeface="Open Sans Light"/>
              <a:cs typeface="Open Sans Light"/>
              <a:sym typeface="Open Sans Light"/>
            </a:endParaRPr>
          </a:p>
          <a:p>
            <a:pPr indent="-311150" lvl="0" marL="4572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Health</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RMSE: ~2.753</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R</a:t>
            </a:r>
            <a:r>
              <a:rPr baseline="30000" lang="en" sz="1300">
                <a:solidFill>
                  <a:schemeClr val="dk2"/>
                </a:solidFill>
                <a:latin typeface="Open Sans Light"/>
                <a:ea typeface="Open Sans Light"/>
                <a:cs typeface="Open Sans Light"/>
                <a:sym typeface="Open Sans Light"/>
              </a:rPr>
              <a:t>2</a:t>
            </a:r>
            <a:r>
              <a:rPr lang="en" sz="1300">
                <a:solidFill>
                  <a:schemeClr val="dk2"/>
                </a:solidFill>
                <a:latin typeface="Open Sans Light"/>
                <a:ea typeface="Open Sans Light"/>
                <a:cs typeface="Open Sans Light"/>
                <a:sym typeface="Open Sans Light"/>
              </a:rPr>
              <a:t>: ~0.984</a:t>
            </a:r>
            <a:endParaRPr sz="1300">
              <a:solidFill>
                <a:schemeClr val="dk2"/>
              </a:solidFill>
              <a:latin typeface="Open Sans Light"/>
              <a:ea typeface="Open Sans Light"/>
              <a:cs typeface="Open Sans Light"/>
              <a:sym typeface="Open Sans Light"/>
            </a:endParaRPr>
          </a:p>
          <a:p>
            <a:pPr indent="-311150" lvl="0" marL="4572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Logistics</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RMSE: ~.0666</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R</a:t>
            </a:r>
            <a:r>
              <a:rPr baseline="30000" lang="en" sz="1300">
                <a:solidFill>
                  <a:schemeClr val="dk2"/>
                </a:solidFill>
                <a:latin typeface="Open Sans Light"/>
                <a:ea typeface="Open Sans Light"/>
                <a:cs typeface="Open Sans Light"/>
                <a:sym typeface="Open Sans Light"/>
              </a:rPr>
              <a:t>2</a:t>
            </a:r>
            <a:r>
              <a:rPr lang="en" sz="1300">
                <a:solidFill>
                  <a:schemeClr val="dk2"/>
                </a:solidFill>
                <a:latin typeface="Open Sans Light"/>
                <a:ea typeface="Open Sans Light"/>
                <a:cs typeface="Open Sans Light"/>
                <a:sym typeface="Open Sans Light"/>
              </a:rPr>
              <a:t>: ~0.984</a:t>
            </a:r>
            <a:endParaRPr sz="1300">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Clr>
                <a:schemeClr val="dk1"/>
              </a:buClr>
              <a:buSzPts val="1100"/>
              <a:buFont typeface="Arial"/>
              <a:buNone/>
            </a:pPr>
            <a:r>
              <a:t/>
            </a:r>
            <a:endParaRPr sz="1300">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600"/>
              </a:spcAft>
              <a:buNone/>
            </a:pPr>
            <a:r>
              <a:t/>
            </a:r>
            <a:endParaRPr>
              <a:solidFill>
                <a:schemeClr val="dk2"/>
              </a:solidFill>
              <a:latin typeface="Open Sans Light"/>
              <a:ea typeface="Open Sans Light"/>
              <a:cs typeface="Open Sans Light"/>
              <a:sym typeface="Open Sans Light"/>
            </a:endParaRPr>
          </a:p>
        </p:txBody>
      </p:sp>
      <p:pic>
        <p:nvPicPr>
          <p:cNvPr id="275" name="Google Shape;275;p36"/>
          <p:cNvPicPr preferRelativeResize="0"/>
          <p:nvPr/>
        </p:nvPicPr>
        <p:blipFill>
          <a:blip r:embed="rId4">
            <a:alphaModFix/>
          </a:blip>
          <a:stretch>
            <a:fillRect/>
          </a:stretch>
        </p:blipFill>
        <p:spPr>
          <a:xfrm>
            <a:off x="4049925" y="1093850"/>
            <a:ext cx="2097470" cy="1833800"/>
          </a:xfrm>
          <a:prstGeom prst="rect">
            <a:avLst/>
          </a:prstGeom>
          <a:noFill/>
          <a:ln>
            <a:noFill/>
          </a:ln>
        </p:spPr>
      </p:pic>
      <p:pic>
        <p:nvPicPr>
          <p:cNvPr id="276" name="Google Shape;276;p36"/>
          <p:cNvPicPr preferRelativeResize="0"/>
          <p:nvPr/>
        </p:nvPicPr>
        <p:blipFill>
          <a:blip r:embed="rId5">
            <a:alphaModFix/>
          </a:blip>
          <a:stretch>
            <a:fillRect/>
          </a:stretch>
        </p:blipFill>
        <p:spPr>
          <a:xfrm>
            <a:off x="6379414" y="3003775"/>
            <a:ext cx="2161974" cy="2122375"/>
          </a:xfrm>
          <a:prstGeom prst="rect">
            <a:avLst/>
          </a:prstGeom>
          <a:noFill/>
          <a:ln>
            <a:noFill/>
          </a:ln>
        </p:spPr>
      </p:pic>
      <p:pic>
        <p:nvPicPr>
          <p:cNvPr id="277" name="Google Shape;277;p36"/>
          <p:cNvPicPr preferRelativeResize="0"/>
          <p:nvPr/>
        </p:nvPicPr>
        <p:blipFill>
          <a:blip r:embed="rId6">
            <a:alphaModFix/>
          </a:blip>
          <a:stretch>
            <a:fillRect/>
          </a:stretch>
        </p:blipFill>
        <p:spPr>
          <a:xfrm>
            <a:off x="6309750" y="1093850"/>
            <a:ext cx="2301293" cy="1833800"/>
          </a:xfrm>
          <a:prstGeom prst="rect">
            <a:avLst/>
          </a:prstGeom>
          <a:noFill/>
          <a:ln>
            <a:noFill/>
          </a:ln>
        </p:spPr>
      </p:pic>
      <p:pic>
        <p:nvPicPr>
          <p:cNvPr id="278" name="Google Shape;278;p36"/>
          <p:cNvPicPr preferRelativeResize="0"/>
          <p:nvPr/>
        </p:nvPicPr>
        <p:blipFill>
          <a:blip r:embed="rId7">
            <a:alphaModFix/>
          </a:blip>
          <a:stretch>
            <a:fillRect/>
          </a:stretch>
        </p:blipFill>
        <p:spPr>
          <a:xfrm>
            <a:off x="4049925" y="3072825"/>
            <a:ext cx="2218525" cy="1796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37"/>
          <p:cNvSpPr txBox="1"/>
          <p:nvPr/>
        </p:nvSpPr>
        <p:spPr>
          <a:xfrm>
            <a:off x="311700" y="2201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Total</a:t>
            </a:r>
            <a:r>
              <a:rPr lang="en" sz="2800">
                <a:solidFill>
                  <a:srgbClr val="002D45"/>
                </a:solidFill>
                <a:latin typeface="Montserrat"/>
                <a:ea typeface="Montserrat"/>
                <a:cs typeface="Montserrat"/>
                <a:sym typeface="Montserrat"/>
              </a:rPr>
              <a:t>, CCCM and CCS, ETC,People Reached</a:t>
            </a:r>
            <a:endParaRPr sz="2800">
              <a:solidFill>
                <a:srgbClr val="002D45"/>
              </a:solidFill>
              <a:latin typeface="Montserrat"/>
              <a:ea typeface="Montserrat"/>
              <a:cs typeface="Montserrat"/>
              <a:sym typeface="Montserrat"/>
            </a:endParaRPr>
          </a:p>
        </p:txBody>
      </p:sp>
      <p:sp>
        <p:nvSpPr>
          <p:cNvPr id="284" name="Google Shape;284;p37"/>
          <p:cNvSpPr txBox="1"/>
          <p:nvPr/>
        </p:nvSpPr>
        <p:spPr>
          <a:xfrm>
            <a:off x="180600" y="848225"/>
            <a:ext cx="4391400" cy="41094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Hyperparameter tuning via GridSearch for ‘n_estimators’ and ‘max_depth’</a:t>
            </a:r>
            <a:endParaRPr sz="1300">
              <a:solidFill>
                <a:schemeClr val="dk2"/>
              </a:solidFill>
              <a:latin typeface="Open Sans Light"/>
              <a:ea typeface="Open Sans Light"/>
              <a:cs typeface="Open Sans Light"/>
              <a:sym typeface="Open Sans Light"/>
            </a:endParaRPr>
          </a:p>
          <a:p>
            <a:pPr indent="-311150" lvl="0" marL="4572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Gradient Boosting Regressor approach</a:t>
            </a:r>
            <a:endParaRPr sz="1300">
              <a:solidFill>
                <a:schemeClr val="dk2"/>
              </a:solidFill>
              <a:latin typeface="Open Sans Light"/>
              <a:ea typeface="Open Sans Light"/>
              <a:cs typeface="Open Sans Light"/>
              <a:sym typeface="Open Sans Light"/>
            </a:endParaRPr>
          </a:p>
          <a:p>
            <a:pPr indent="-311150" lvl="0" marL="4572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Total (Organizations)</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RMSE: ~3.68</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R</a:t>
            </a:r>
            <a:r>
              <a:rPr baseline="30000" lang="en" sz="1300">
                <a:solidFill>
                  <a:schemeClr val="dk2"/>
                </a:solidFill>
                <a:latin typeface="Open Sans Light"/>
                <a:ea typeface="Open Sans Light"/>
                <a:cs typeface="Open Sans Light"/>
                <a:sym typeface="Open Sans Light"/>
              </a:rPr>
              <a:t>2</a:t>
            </a:r>
            <a:r>
              <a:rPr lang="en" sz="1300">
                <a:solidFill>
                  <a:schemeClr val="dk2"/>
                </a:solidFill>
                <a:latin typeface="Open Sans Light"/>
                <a:ea typeface="Open Sans Light"/>
                <a:cs typeface="Open Sans Light"/>
                <a:sym typeface="Open Sans Light"/>
              </a:rPr>
              <a:t>: ~0.99</a:t>
            </a:r>
            <a:endParaRPr sz="1300">
              <a:solidFill>
                <a:schemeClr val="dk2"/>
              </a:solidFill>
              <a:latin typeface="Open Sans Light"/>
              <a:ea typeface="Open Sans Light"/>
              <a:cs typeface="Open Sans Light"/>
              <a:sym typeface="Open Sans Light"/>
            </a:endParaRPr>
          </a:p>
          <a:p>
            <a:pPr indent="-311150" lvl="0" marL="4572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Camp Coordination &amp; Camp Management </a:t>
            </a:r>
            <a:r>
              <a:rPr lang="en" sz="1300">
                <a:solidFill>
                  <a:schemeClr val="dk2"/>
                </a:solidFill>
                <a:latin typeface="Open Sans Light"/>
                <a:ea typeface="Open Sans Light"/>
                <a:cs typeface="Open Sans Light"/>
                <a:sym typeface="Open Sans Light"/>
              </a:rPr>
              <a:t>(CCCM) </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RMSE: ~0.43</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R</a:t>
            </a:r>
            <a:r>
              <a:rPr baseline="30000" lang="en" sz="1300">
                <a:solidFill>
                  <a:schemeClr val="dk2"/>
                </a:solidFill>
                <a:latin typeface="Open Sans Light"/>
                <a:ea typeface="Open Sans Light"/>
                <a:cs typeface="Open Sans Light"/>
                <a:sym typeface="Open Sans Light"/>
              </a:rPr>
              <a:t>2</a:t>
            </a:r>
            <a:r>
              <a:rPr lang="en" sz="1300">
                <a:solidFill>
                  <a:schemeClr val="dk2"/>
                </a:solidFill>
                <a:latin typeface="Open Sans Light"/>
                <a:ea typeface="Open Sans Light"/>
                <a:cs typeface="Open Sans Light"/>
                <a:sym typeface="Open Sans Light"/>
              </a:rPr>
              <a:t>: ~0.87</a:t>
            </a:r>
            <a:endParaRPr sz="1300">
              <a:solidFill>
                <a:schemeClr val="dk2"/>
              </a:solidFill>
              <a:latin typeface="Open Sans Light"/>
              <a:ea typeface="Open Sans Light"/>
              <a:cs typeface="Open Sans Light"/>
              <a:sym typeface="Open Sans Light"/>
            </a:endParaRPr>
          </a:p>
          <a:p>
            <a:pPr indent="-311150" lvl="0" marL="4572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Coordination and Common Services (</a:t>
            </a:r>
            <a:r>
              <a:rPr lang="en" sz="1300">
                <a:solidFill>
                  <a:schemeClr val="dk2"/>
                </a:solidFill>
                <a:latin typeface="Open Sans Light"/>
                <a:ea typeface="Open Sans Light"/>
                <a:cs typeface="Open Sans Light"/>
                <a:sym typeface="Open Sans Light"/>
              </a:rPr>
              <a:t>CCS)</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RMSE: ~1.345</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R</a:t>
            </a:r>
            <a:r>
              <a:rPr baseline="30000" lang="en" sz="1300">
                <a:solidFill>
                  <a:schemeClr val="dk2"/>
                </a:solidFill>
                <a:latin typeface="Open Sans Light"/>
                <a:ea typeface="Open Sans Light"/>
                <a:cs typeface="Open Sans Light"/>
                <a:sym typeface="Open Sans Light"/>
              </a:rPr>
              <a:t>2</a:t>
            </a:r>
            <a:r>
              <a:rPr lang="en" sz="1300">
                <a:solidFill>
                  <a:schemeClr val="dk2"/>
                </a:solidFill>
                <a:latin typeface="Open Sans Light"/>
                <a:ea typeface="Open Sans Light"/>
                <a:cs typeface="Open Sans Light"/>
                <a:sym typeface="Open Sans Light"/>
              </a:rPr>
              <a:t>: ~0.986</a:t>
            </a:r>
            <a:endParaRPr sz="1300">
              <a:solidFill>
                <a:schemeClr val="dk2"/>
              </a:solidFill>
              <a:latin typeface="Open Sans Light"/>
              <a:ea typeface="Open Sans Light"/>
              <a:cs typeface="Open Sans Light"/>
              <a:sym typeface="Open Sans Light"/>
            </a:endParaRPr>
          </a:p>
          <a:p>
            <a:pPr indent="-311150" lvl="0" marL="4572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Emergency Telecommunications (</a:t>
            </a:r>
            <a:r>
              <a:rPr lang="en" sz="1300">
                <a:solidFill>
                  <a:schemeClr val="dk2"/>
                </a:solidFill>
                <a:latin typeface="Open Sans Light"/>
                <a:ea typeface="Open Sans Light"/>
                <a:cs typeface="Open Sans Light"/>
                <a:sym typeface="Open Sans Light"/>
              </a:rPr>
              <a:t>ETC)</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RMSE: ~.07</a:t>
            </a:r>
            <a:endParaRPr sz="1300">
              <a:solidFill>
                <a:schemeClr val="dk2"/>
              </a:solidFill>
              <a:latin typeface="Open Sans Light"/>
              <a:ea typeface="Open Sans Light"/>
              <a:cs typeface="Open Sans Light"/>
              <a:sym typeface="Open Sans Light"/>
            </a:endParaRPr>
          </a:p>
          <a:p>
            <a:pPr indent="-311150" lvl="1" marL="9144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R</a:t>
            </a:r>
            <a:r>
              <a:rPr baseline="30000" lang="en" sz="1300">
                <a:solidFill>
                  <a:schemeClr val="dk2"/>
                </a:solidFill>
                <a:latin typeface="Open Sans Light"/>
                <a:ea typeface="Open Sans Light"/>
                <a:cs typeface="Open Sans Light"/>
                <a:sym typeface="Open Sans Light"/>
              </a:rPr>
              <a:t>2</a:t>
            </a:r>
            <a:r>
              <a:rPr lang="en" sz="1300">
                <a:solidFill>
                  <a:schemeClr val="dk2"/>
                </a:solidFill>
                <a:latin typeface="Open Sans Light"/>
                <a:ea typeface="Open Sans Light"/>
                <a:cs typeface="Open Sans Light"/>
                <a:sym typeface="Open Sans Light"/>
              </a:rPr>
              <a:t>: ~0.98</a:t>
            </a:r>
            <a:endParaRPr sz="1300">
              <a:solidFill>
                <a:schemeClr val="dk2"/>
              </a:solidFill>
              <a:latin typeface="Open Sans Light"/>
              <a:ea typeface="Open Sans Light"/>
              <a:cs typeface="Open Sans Light"/>
              <a:sym typeface="Open Sans Light"/>
            </a:endParaRPr>
          </a:p>
          <a:p>
            <a:pPr indent="-311150" lvl="0" marL="4572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People Reached</a:t>
            </a:r>
            <a:endParaRPr sz="1300">
              <a:solidFill>
                <a:schemeClr val="dk2"/>
              </a:solidFill>
              <a:latin typeface="Open Sans Light"/>
              <a:ea typeface="Open Sans Light"/>
              <a:cs typeface="Open Sans Light"/>
              <a:sym typeface="Open Sans Light"/>
            </a:endParaRPr>
          </a:p>
          <a:p>
            <a:pPr indent="-311150" lvl="0" marL="13716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RMSE: ~21340</a:t>
            </a:r>
            <a:endParaRPr sz="1300">
              <a:solidFill>
                <a:schemeClr val="dk2"/>
              </a:solidFill>
              <a:latin typeface="Open Sans Light"/>
              <a:ea typeface="Open Sans Light"/>
              <a:cs typeface="Open Sans Light"/>
              <a:sym typeface="Open Sans Light"/>
            </a:endParaRPr>
          </a:p>
          <a:p>
            <a:pPr indent="-311150" lvl="0" marL="1371600" rtl="0" algn="l">
              <a:lnSpc>
                <a:spcPct val="115000"/>
              </a:lnSpc>
              <a:spcBef>
                <a:spcPts val="0"/>
              </a:spcBef>
              <a:spcAft>
                <a:spcPts val="0"/>
              </a:spcAft>
              <a:buClr>
                <a:schemeClr val="dk2"/>
              </a:buClr>
              <a:buSzPts val="1300"/>
              <a:buFont typeface="Open Sans Light"/>
              <a:buChar char="➔"/>
            </a:pPr>
            <a:r>
              <a:rPr lang="en" sz="1300">
                <a:solidFill>
                  <a:schemeClr val="dk2"/>
                </a:solidFill>
                <a:latin typeface="Open Sans Light"/>
                <a:ea typeface="Open Sans Light"/>
                <a:cs typeface="Open Sans Light"/>
                <a:sym typeface="Open Sans Light"/>
              </a:rPr>
              <a:t>R</a:t>
            </a:r>
            <a:r>
              <a:rPr baseline="30000" lang="en" sz="1300">
                <a:solidFill>
                  <a:schemeClr val="dk2"/>
                </a:solidFill>
                <a:latin typeface="Open Sans Light"/>
                <a:ea typeface="Open Sans Light"/>
                <a:cs typeface="Open Sans Light"/>
                <a:sym typeface="Open Sans Light"/>
              </a:rPr>
              <a:t>2</a:t>
            </a:r>
            <a:r>
              <a:rPr lang="en" sz="1300">
                <a:solidFill>
                  <a:schemeClr val="dk2"/>
                </a:solidFill>
                <a:latin typeface="Open Sans Light"/>
                <a:ea typeface="Open Sans Light"/>
                <a:cs typeface="Open Sans Light"/>
                <a:sym typeface="Open Sans Light"/>
              </a:rPr>
              <a:t>: ~0.98</a:t>
            </a:r>
            <a:endParaRPr sz="1300">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1300">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Clr>
                <a:schemeClr val="dk1"/>
              </a:buClr>
              <a:buSzPts val="1100"/>
              <a:buFont typeface="Arial"/>
              <a:buNone/>
            </a:pPr>
            <a:r>
              <a:t/>
            </a:r>
            <a:endParaRPr sz="1300">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600"/>
              </a:spcAft>
              <a:buNone/>
            </a:pPr>
            <a:r>
              <a:t/>
            </a:r>
            <a:endParaRPr>
              <a:solidFill>
                <a:schemeClr val="dk2"/>
              </a:solidFill>
              <a:latin typeface="Open Sans Light"/>
              <a:ea typeface="Open Sans Light"/>
              <a:cs typeface="Open Sans Light"/>
              <a:sym typeface="Open Sans Light"/>
            </a:endParaRPr>
          </a:p>
        </p:txBody>
      </p:sp>
      <p:pic>
        <p:nvPicPr>
          <p:cNvPr id="285" name="Google Shape;285;p37"/>
          <p:cNvPicPr preferRelativeResize="0"/>
          <p:nvPr/>
        </p:nvPicPr>
        <p:blipFill>
          <a:blip r:embed="rId4">
            <a:alphaModFix/>
          </a:blip>
          <a:stretch>
            <a:fillRect/>
          </a:stretch>
        </p:blipFill>
        <p:spPr>
          <a:xfrm>
            <a:off x="5339125" y="792868"/>
            <a:ext cx="1773101" cy="1406683"/>
          </a:xfrm>
          <a:prstGeom prst="rect">
            <a:avLst/>
          </a:prstGeom>
          <a:noFill/>
          <a:ln>
            <a:noFill/>
          </a:ln>
        </p:spPr>
      </p:pic>
      <p:pic>
        <p:nvPicPr>
          <p:cNvPr id="286" name="Google Shape;286;p37"/>
          <p:cNvPicPr preferRelativeResize="0"/>
          <p:nvPr/>
        </p:nvPicPr>
        <p:blipFill>
          <a:blip r:embed="rId5">
            <a:alphaModFix/>
          </a:blip>
          <a:stretch>
            <a:fillRect/>
          </a:stretch>
        </p:blipFill>
        <p:spPr>
          <a:xfrm>
            <a:off x="7236250" y="3592651"/>
            <a:ext cx="1773100" cy="1416598"/>
          </a:xfrm>
          <a:prstGeom prst="rect">
            <a:avLst/>
          </a:prstGeom>
          <a:noFill/>
          <a:ln>
            <a:noFill/>
          </a:ln>
        </p:spPr>
      </p:pic>
      <p:pic>
        <p:nvPicPr>
          <p:cNvPr id="287" name="Google Shape;287;p37"/>
          <p:cNvPicPr preferRelativeResize="0"/>
          <p:nvPr/>
        </p:nvPicPr>
        <p:blipFill>
          <a:blip r:embed="rId6">
            <a:alphaModFix/>
          </a:blip>
          <a:stretch>
            <a:fillRect/>
          </a:stretch>
        </p:blipFill>
        <p:spPr>
          <a:xfrm>
            <a:off x="7196262" y="2178000"/>
            <a:ext cx="1853075" cy="1449850"/>
          </a:xfrm>
          <a:prstGeom prst="rect">
            <a:avLst/>
          </a:prstGeom>
          <a:noFill/>
          <a:ln>
            <a:noFill/>
          </a:ln>
        </p:spPr>
      </p:pic>
      <p:pic>
        <p:nvPicPr>
          <p:cNvPr id="288" name="Google Shape;288;p37"/>
          <p:cNvPicPr preferRelativeResize="0"/>
          <p:nvPr/>
        </p:nvPicPr>
        <p:blipFill>
          <a:blip r:embed="rId7">
            <a:alphaModFix/>
          </a:blip>
          <a:stretch>
            <a:fillRect/>
          </a:stretch>
        </p:blipFill>
        <p:spPr>
          <a:xfrm>
            <a:off x="5255112" y="2199542"/>
            <a:ext cx="1941137" cy="1550858"/>
          </a:xfrm>
          <a:prstGeom prst="rect">
            <a:avLst/>
          </a:prstGeom>
          <a:noFill/>
          <a:ln>
            <a:noFill/>
          </a:ln>
        </p:spPr>
      </p:pic>
      <p:pic>
        <p:nvPicPr>
          <p:cNvPr id="289" name="Google Shape;289;p37"/>
          <p:cNvPicPr preferRelativeResize="0"/>
          <p:nvPr/>
        </p:nvPicPr>
        <p:blipFill>
          <a:blip r:embed="rId8">
            <a:alphaModFix/>
          </a:blip>
          <a:stretch>
            <a:fillRect/>
          </a:stretch>
        </p:blipFill>
        <p:spPr>
          <a:xfrm>
            <a:off x="7329039" y="718974"/>
            <a:ext cx="1720286" cy="1406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93" name="Shape 293"/>
        <p:cNvGrpSpPr/>
        <p:nvPr/>
      </p:nvGrpSpPr>
      <p:grpSpPr>
        <a:xfrm>
          <a:off x="0" y="0"/>
          <a:ext cx="0" cy="0"/>
          <a:chOff x="0" y="0"/>
          <a:chExt cx="0" cy="0"/>
        </a:xfrm>
      </p:grpSpPr>
      <p:sp>
        <p:nvSpPr>
          <p:cNvPr id="294" name="Google Shape;294;p38"/>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Insights and Key Findings</a:t>
            </a:r>
            <a:endParaRPr sz="2800">
              <a:solidFill>
                <a:srgbClr val="002D45"/>
              </a:solidFill>
              <a:latin typeface="Montserrat"/>
              <a:ea typeface="Montserrat"/>
              <a:cs typeface="Montserrat"/>
              <a:sym typeface="Montserrat"/>
            </a:endParaRPr>
          </a:p>
        </p:txBody>
      </p:sp>
      <p:sp>
        <p:nvSpPr>
          <p:cNvPr id="295" name="Google Shape;295;p38"/>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We learned valuable information based on the </a:t>
            </a:r>
            <a:r>
              <a:rPr lang="en" u="sng">
                <a:solidFill>
                  <a:schemeClr val="dk2"/>
                </a:solidFill>
                <a:latin typeface="Open Sans Light"/>
                <a:ea typeface="Open Sans Light"/>
                <a:cs typeface="Open Sans Light"/>
                <a:sym typeface="Open Sans Light"/>
              </a:rPr>
              <a:t>feature importance</a:t>
            </a:r>
            <a:r>
              <a:rPr lang="en">
                <a:solidFill>
                  <a:schemeClr val="dk2"/>
                </a:solidFill>
                <a:latin typeface="Open Sans Light"/>
                <a:ea typeface="Open Sans Light"/>
                <a:cs typeface="Open Sans Light"/>
                <a:sym typeface="Open Sans Light"/>
              </a:rPr>
              <a:t>: some needs depend mainly on several other features, which means we do not need all the data to make future predictions.  </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Working with organization data gave us </a:t>
            </a:r>
            <a:r>
              <a:rPr lang="en" u="sng">
                <a:solidFill>
                  <a:schemeClr val="dk2"/>
                </a:solidFill>
                <a:latin typeface="Open Sans Light"/>
                <a:ea typeface="Open Sans Light"/>
                <a:cs typeface="Open Sans Light"/>
                <a:sym typeface="Open Sans Light"/>
              </a:rPr>
              <a:t>better predictions</a:t>
            </a:r>
            <a:r>
              <a:rPr lang="en">
                <a:solidFill>
                  <a:schemeClr val="dk2"/>
                </a:solidFill>
                <a:latin typeface="Open Sans Light"/>
                <a:ea typeface="Open Sans Light"/>
                <a:cs typeface="Open Sans Light"/>
                <a:sym typeface="Open Sans Light"/>
              </a:rPr>
              <a:t> over people-reached data. The people reached data was harder to work with as some people got help with several needs. Organizations tend to help with one particular need. </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Some features like date and oblast had to be </a:t>
            </a:r>
            <a:r>
              <a:rPr lang="en" u="sng">
                <a:solidFill>
                  <a:schemeClr val="dk2"/>
                </a:solidFill>
                <a:latin typeface="Open Sans Light"/>
                <a:ea typeface="Open Sans Light"/>
                <a:cs typeface="Open Sans Light"/>
                <a:sym typeface="Open Sans Light"/>
              </a:rPr>
              <a:t>encoded</a:t>
            </a:r>
            <a:r>
              <a:rPr lang="en">
                <a:solidFill>
                  <a:schemeClr val="dk2"/>
                </a:solidFill>
                <a:latin typeface="Open Sans Light"/>
                <a:ea typeface="Open Sans Light"/>
                <a:cs typeface="Open Sans Light"/>
                <a:sym typeface="Open Sans Light"/>
              </a:rPr>
              <a:t> to convert categorical variables to numerical values. </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All our models performed well (90%+ accuracy). There is a </a:t>
            </a:r>
            <a:r>
              <a:rPr lang="en" u="sng">
                <a:solidFill>
                  <a:schemeClr val="dk2"/>
                </a:solidFill>
                <a:latin typeface="Open Sans Light"/>
                <a:ea typeface="Open Sans Light"/>
                <a:cs typeface="Open Sans Light"/>
                <a:sym typeface="Open Sans Light"/>
              </a:rPr>
              <a:t>potential </a:t>
            </a:r>
            <a:r>
              <a:rPr lang="en">
                <a:solidFill>
                  <a:schemeClr val="dk2"/>
                </a:solidFill>
                <a:latin typeface="Open Sans Light"/>
                <a:ea typeface="Open Sans Light"/>
                <a:cs typeface="Open Sans Light"/>
                <a:sym typeface="Open Sans Light"/>
              </a:rPr>
              <a:t>of combining all the models in one united model that could perform well predicting several needs at the same time. </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Some features were </a:t>
            </a:r>
            <a:r>
              <a:rPr lang="en" u="sng">
                <a:solidFill>
                  <a:schemeClr val="dk2"/>
                </a:solidFill>
                <a:latin typeface="Open Sans Light"/>
                <a:ea typeface="Open Sans Light"/>
                <a:cs typeface="Open Sans Light"/>
                <a:sym typeface="Open Sans Light"/>
              </a:rPr>
              <a:t>driving</a:t>
            </a:r>
            <a:r>
              <a:rPr lang="en">
                <a:solidFill>
                  <a:schemeClr val="dk2"/>
                </a:solidFill>
                <a:latin typeface="Open Sans Light"/>
                <a:ea typeface="Open Sans Light"/>
                <a:cs typeface="Open Sans Light"/>
                <a:sym typeface="Open Sans Light"/>
              </a:rPr>
              <a:t> many of the needs’ predictions. Collecting data for these features can help us make faster and more accurate predictions for other needs. </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39"/>
          <p:cNvSpPr txBox="1"/>
          <p:nvPr/>
        </p:nvSpPr>
        <p:spPr>
          <a:xfrm>
            <a:off x="3097175" y="565625"/>
            <a:ext cx="42585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2800">
                <a:solidFill>
                  <a:srgbClr val="002D45"/>
                </a:solidFill>
                <a:latin typeface="Montserrat"/>
                <a:ea typeface="Montserrat"/>
                <a:cs typeface="Montserrat"/>
                <a:sym typeface="Montserrat"/>
              </a:rPr>
              <a:t>Feature Importance (1)</a:t>
            </a:r>
            <a:endParaRPr b="0" i="0" sz="2800" u="none" cap="none" strike="noStrike">
              <a:solidFill>
                <a:srgbClr val="002D45"/>
              </a:solidFill>
              <a:latin typeface="Montserrat"/>
              <a:ea typeface="Montserrat"/>
              <a:cs typeface="Montserrat"/>
              <a:sym typeface="Montserrat"/>
            </a:endParaRPr>
          </a:p>
        </p:txBody>
      </p:sp>
      <p:sp>
        <p:nvSpPr>
          <p:cNvPr id="301" name="Google Shape;301;p39"/>
          <p:cNvSpPr txBox="1"/>
          <p:nvPr/>
        </p:nvSpPr>
        <p:spPr>
          <a:xfrm>
            <a:off x="5799325" y="1138325"/>
            <a:ext cx="3242400" cy="3763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lang="en">
                <a:solidFill>
                  <a:srgbClr val="595959"/>
                </a:solidFill>
                <a:latin typeface="Open Sans"/>
                <a:ea typeface="Open Sans"/>
                <a:cs typeface="Open Sans"/>
                <a:sym typeface="Open Sans"/>
              </a:rPr>
              <a:t>Form of Child Protection (PC_PC) </a:t>
            </a:r>
            <a:r>
              <a:rPr lang="en">
                <a:solidFill>
                  <a:srgbClr val="595959"/>
                </a:solidFill>
                <a:latin typeface="Open Sans Light"/>
                <a:ea typeface="Open Sans Light"/>
                <a:cs typeface="Open Sans Light"/>
                <a:sym typeface="Open Sans Light"/>
              </a:rPr>
              <a:t>mainly relies on: Protectional Total, Education, and Mine Action (PC_MA).</a:t>
            </a:r>
            <a:endParaRPr>
              <a:solidFill>
                <a:srgbClr val="595959"/>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Clr>
                <a:srgbClr val="000000"/>
              </a:buClr>
              <a:buSzPts val="1400"/>
              <a:buFont typeface="Arial"/>
              <a:buNone/>
            </a:pPr>
            <a:r>
              <a:t/>
            </a:r>
            <a:endParaRPr>
              <a:solidFill>
                <a:srgbClr val="595959"/>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Clr>
                <a:srgbClr val="000000"/>
              </a:buClr>
              <a:buSzPts val="1400"/>
              <a:buFont typeface="Arial"/>
              <a:buNone/>
            </a:pPr>
            <a:r>
              <a:rPr b="1" lang="en">
                <a:solidFill>
                  <a:srgbClr val="595959"/>
                </a:solidFill>
                <a:latin typeface="Open Sans"/>
                <a:ea typeface="Open Sans"/>
                <a:cs typeface="Open Sans"/>
                <a:sym typeface="Open Sans"/>
              </a:rPr>
              <a:t>Shelter </a:t>
            </a:r>
            <a:r>
              <a:rPr lang="en">
                <a:solidFill>
                  <a:srgbClr val="595959"/>
                </a:solidFill>
                <a:latin typeface="Open Sans Light"/>
                <a:ea typeface="Open Sans Light"/>
                <a:cs typeface="Open Sans Light"/>
                <a:sym typeface="Open Sans Light"/>
              </a:rPr>
              <a:t>mainly relies on: </a:t>
            </a:r>
            <a:r>
              <a:rPr lang="en">
                <a:solidFill>
                  <a:schemeClr val="dk2"/>
                </a:solidFill>
                <a:latin typeface="Open Sans Light"/>
                <a:ea typeface="Open Sans Light"/>
                <a:cs typeface="Open Sans Light"/>
                <a:sym typeface="Open Sans Light"/>
              </a:rPr>
              <a:t>Gender-Based Violence (PC_GBV)</a:t>
            </a:r>
            <a:r>
              <a:rPr lang="en">
                <a:solidFill>
                  <a:srgbClr val="595959"/>
                </a:solidFill>
                <a:latin typeface="Open Sans Light"/>
                <a:ea typeface="Open Sans Light"/>
                <a:cs typeface="Open Sans Light"/>
                <a:sym typeface="Open Sans Light"/>
              </a:rPr>
              <a:t>, Multiple Purpose Cash (MPC), and Child Protection (PC_CP).</a:t>
            </a:r>
            <a:endParaRPr>
              <a:solidFill>
                <a:srgbClr val="595959"/>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Clr>
                <a:srgbClr val="000000"/>
              </a:buClr>
              <a:buSzPts val="1400"/>
              <a:buFont typeface="Arial"/>
              <a:buNone/>
            </a:pPr>
            <a:r>
              <a:t/>
            </a:r>
            <a:endParaRPr>
              <a:solidFill>
                <a:srgbClr val="595959"/>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Clr>
                <a:srgbClr val="000000"/>
              </a:buClr>
              <a:buSzPts val="1400"/>
              <a:buFont typeface="Arial"/>
              <a:buNone/>
            </a:pPr>
            <a:r>
              <a:rPr b="1" lang="en">
                <a:solidFill>
                  <a:srgbClr val="595959"/>
                </a:solidFill>
                <a:latin typeface="Open Sans"/>
                <a:ea typeface="Open Sans"/>
                <a:cs typeface="Open Sans"/>
                <a:sym typeface="Open Sans"/>
              </a:rPr>
              <a:t>Water, Sanitation, and Hygiene </a:t>
            </a:r>
            <a:r>
              <a:rPr lang="en">
                <a:solidFill>
                  <a:srgbClr val="595959"/>
                </a:solidFill>
                <a:latin typeface="Open Sans Light"/>
                <a:ea typeface="Open Sans Light"/>
                <a:cs typeface="Open Sans Light"/>
                <a:sym typeface="Open Sans Light"/>
              </a:rPr>
              <a:t>mainly relies on: Emergency Telecommunications (ETC), Gender-Based Violence (PC_GBV), and Education.</a:t>
            </a:r>
            <a:endParaRPr>
              <a:solidFill>
                <a:srgbClr val="595959"/>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Clr>
                <a:srgbClr val="000000"/>
              </a:buClr>
              <a:buSzPts val="1400"/>
              <a:buFont typeface="Arial"/>
              <a:buNone/>
            </a:pPr>
            <a:r>
              <a:t/>
            </a:r>
            <a:endParaRPr>
              <a:solidFill>
                <a:srgbClr val="595959"/>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Clr>
                <a:srgbClr val="000000"/>
              </a:buClr>
              <a:buSzPts val="1400"/>
              <a:buFont typeface="Arial"/>
              <a:buNone/>
            </a:pPr>
            <a:r>
              <a:t/>
            </a:r>
            <a:endParaRPr>
              <a:solidFill>
                <a:srgbClr val="595959"/>
              </a:solidFill>
              <a:latin typeface="Open Sans Light"/>
              <a:ea typeface="Open Sans Light"/>
              <a:cs typeface="Open Sans Light"/>
              <a:sym typeface="Open Sans Light"/>
            </a:endParaRPr>
          </a:p>
        </p:txBody>
      </p:sp>
      <p:pic>
        <p:nvPicPr>
          <p:cNvPr id="302" name="Google Shape;302;p39"/>
          <p:cNvPicPr preferRelativeResize="0"/>
          <p:nvPr/>
        </p:nvPicPr>
        <p:blipFill>
          <a:blip r:embed="rId4">
            <a:alphaModFix/>
          </a:blip>
          <a:stretch>
            <a:fillRect/>
          </a:stretch>
        </p:blipFill>
        <p:spPr>
          <a:xfrm>
            <a:off x="0" y="0"/>
            <a:ext cx="2883466" cy="2571749"/>
          </a:xfrm>
          <a:prstGeom prst="rect">
            <a:avLst/>
          </a:prstGeom>
          <a:noFill/>
          <a:ln>
            <a:noFill/>
          </a:ln>
        </p:spPr>
      </p:pic>
      <p:pic>
        <p:nvPicPr>
          <p:cNvPr id="303" name="Google Shape;303;p39"/>
          <p:cNvPicPr preferRelativeResize="0"/>
          <p:nvPr/>
        </p:nvPicPr>
        <p:blipFill>
          <a:blip r:embed="rId5">
            <a:alphaModFix/>
          </a:blip>
          <a:stretch>
            <a:fillRect/>
          </a:stretch>
        </p:blipFill>
        <p:spPr>
          <a:xfrm>
            <a:off x="0" y="2545402"/>
            <a:ext cx="2883475" cy="2598098"/>
          </a:xfrm>
          <a:prstGeom prst="rect">
            <a:avLst/>
          </a:prstGeom>
          <a:noFill/>
          <a:ln>
            <a:noFill/>
          </a:ln>
        </p:spPr>
      </p:pic>
      <p:pic>
        <p:nvPicPr>
          <p:cNvPr id="304" name="Google Shape;304;p39"/>
          <p:cNvPicPr preferRelativeResize="0"/>
          <p:nvPr/>
        </p:nvPicPr>
        <p:blipFill>
          <a:blip r:embed="rId6">
            <a:alphaModFix/>
          </a:blip>
          <a:stretch>
            <a:fillRect/>
          </a:stretch>
        </p:blipFill>
        <p:spPr>
          <a:xfrm>
            <a:off x="2883475" y="1395450"/>
            <a:ext cx="2854245" cy="25717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Google Shape;309;p40"/>
          <p:cNvSpPr txBox="1"/>
          <p:nvPr/>
        </p:nvSpPr>
        <p:spPr>
          <a:xfrm>
            <a:off x="6016750" y="1062900"/>
            <a:ext cx="2877600" cy="383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lang="en">
                <a:solidFill>
                  <a:srgbClr val="595959"/>
                </a:solidFill>
                <a:latin typeface="Open Sans"/>
                <a:ea typeface="Open Sans"/>
                <a:cs typeface="Open Sans"/>
                <a:sym typeface="Open Sans"/>
              </a:rPr>
              <a:t>Child Protection</a:t>
            </a:r>
            <a:r>
              <a:rPr lang="en">
                <a:solidFill>
                  <a:srgbClr val="595959"/>
                </a:solidFill>
                <a:latin typeface="Open Sans Light"/>
                <a:ea typeface="Open Sans Light"/>
                <a:cs typeface="Open Sans Light"/>
                <a:sym typeface="Open Sans Light"/>
              </a:rPr>
              <a:t> mainly relies on: </a:t>
            </a:r>
            <a:r>
              <a:rPr lang="en">
                <a:solidFill>
                  <a:srgbClr val="595959"/>
                </a:solidFill>
                <a:latin typeface="Open Sans Light"/>
                <a:ea typeface="Open Sans Light"/>
                <a:cs typeface="Open Sans Light"/>
                <a:sym typeface="Open Sans Light"/>
              </a:rPr>
              <a:t>Nutrition, Multiple Purpose Cash (MPC), Gender-Based Violence (PC_GBV), Health.</a:t>
            </a:r>
            <a:endParaRPr>
              <a:solidFill>
                <a:srgbClr val="595959"/>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Clr>
                <a:srgbClr val="000000"/>
              </a:buClr>
              <a:buSzPts val="1400"/>
              <a:buFont typeface="Arial"/>
              <a:buNone/>
            </a:pPr>
            <a:r>
              <a:t/>
            </a:r>
            <a:endParaRPr>
              <a:solidFill>
                <a:srgbClr val="595959"/>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Clr>
                <a:srgbClr val="000000"/>
              </a:buClr>
              <a:buSzPts val="1400"/>
              <a:buFont typeface="Arial"/>
              <a:buNone/>
            </a:pPr>
            <a:r>
              <a:rPr b="1" lang="en">
                <a:solidFill>
                  <a:srgbClr val="595959"/>
                </a:solidFill>
                <a:latin typeface="Open Sans"/>
                <a:ea typeface="Open Sans"/>
                <a:cs typeface="Open Sans"/>
                <a:sym typeface="Open Sans"/>
              </a:rPr>
              <a:t>Gender-Based Violence</a:t>
            </a:r>
            <a:r>
              <a:rPr lang="en">
                <a:solidFill>
                  <a:srgbClr val="595959"/>
                </a:solidFill>
                <a:latin typeface="Open Sans Light"/>
                <a:ea typeface="Open Sans Light"/>
                <a:cs typeface="Open Sans Light"/>
                <a:sym typeface="Open Sans Light"/>
              </a:rPr>
              <a:t> mainly relies on: Nutrition, Coordination and Common Services (CCS), Total (Organizations).</a:t>
            </a:r>
            <a:endParaRPr>
              <a:solidFill>
                <a:srgbClr val="595959"/>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Clr>
                <a:srgbClr val="000000"/>
              </a:buClr>
              <a:buSzPts val="1400"/>
              <a:buFont typeface="Arial"/>
              <a:buNone/>
            </a:pPr>
            <a:r>
              <a:t/>
            </a:r>
            <a:endParaRPr>
              <a:solidFill>
                <a:srgbClr val="595959"/>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Clr>
                <a:srgbClr val="000000"/>
              </a:buClr>
              <a:buSzPts val="1400"/>
              <a:buFont typeface="Arial"/>
              <a:buNone/>
            </a:pPr>
            <a:r>
              <a:rPr b="1" lang="en">
                <a:solidFill>
                  <a:srgbClr val="595959"/>
                </a:solidFill>
                <a:latin typeface="Open Sans"/>
                <a:ea typeface="Open Sans"/>
                <a:cs typeface="Open Sans"/>
                <a:sym typeface="Open Sans"/>
              </a:rPr>
              <a:t>Mine Action</a:t>
            </a:r>
            <a:r>
              <a:rPr lang="en">
                <a:solidFill>
                  <a:srgbClr val="595959"/>
                </a:solidFill>
                <a:latin typeface="Open Sans Light"/>
                <a:ea typeface="Open Sans Light"/>
                <a:cs typeface="Open Sans Light"/>
                <a:sym typeface="Open Sans Light"/>
              </a:rPr>
              <a:t> mainly relies on: Health, Total Protection, Coordination and Common Services (CCS), Education, </a:t>
            </a:r>
            <a:r>
              <a:rPr lang="en">
                <a:solidFill>
                  <a:schemeClr val="dk2"/>
                </a:solidFill>
                <a:latin typeface="Open Sans Light"/>
                <a:ea typeface="Open Sans Light"/>
                <a:cs typeface="Open Sans Light"/>
                <a:sym typeface="Open Sans Light"/>
              </a:rPr>
              <a:t>Gender-Based Violence (PC_GBV).</a:t>
            </a:r>
            <a:endParaRPr>
              <a:solidFill>
                <a:srgbClr val="595959"/>
              </a:solidFill>
              <a:latin typeface="Open Sans Light"/>
              <a:ea typeface="Open Sans Light"/>
              <a:cs typeface="Open Sans Light"/>
              <a:sym typeface="Open Sans Light"/>
            </a:endParaRPr>
          </a:p>
        </p:txBody>
      </p:sp>
      <p:sp>
        <p:nvSpPr>
          <p:cNvPr id="310" name="Google Shape;310;p40"/>
          <p:cNvSpPr txBox="1"/>
          <p:nvPr/>
        </p:nvSpPr>
        <p:spPr>
          <a:xfrm>
            <a:off x="3031675" y="490225"/>
            <a:ext cx="43005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2800">
                <a:solidFill>
                  <a:srgbClr val="002D45"/>
                </a:solidFill>
                <a:latin typeface="Montserrat"/>
                <a:ea typeface="Montserrat"/>
                <a:cs typeface="Montserrat"/>
                <a:sym typeface="Montserrat"/>
              </a:rPr>
              <a:t>Feature Importance (2)</a:t>
            </a:r>
            <a:endParaRPr b="0" i="0" sz="2800" u="none" cap="none" strike="noStrike">
              <a:solidFill>
                <a:srgbClr val="002D45"/>
              </a:solidFill>
              <a:latin typeface="Montserrat"/>
              <a:ea typeface="Montserrat"/>
              <a:cs typeface="Montserrat"/>
              <a:sym typeface="Montserrat"/>
            </a:endParaRPr>
          </a:p>
        </p:txBody>
      </p:sp>
      <p:pic>
        <p:nvPicPr>
          <p:cNvPr id="311" name="Google Shape;311;p40"/>
          <p:cNvPicPr preferRelativeResize="0"/>
          <p:nvPr/>
        </p:nvPicPr>
        <p:blipFill rotWithShape="1">
          <a:blip r:embed="rId4">
            <a:alphaModFix/>
          </a:blip>
          <a:srcRect b="0" l="0" r="49710" t="0"/>
          <a:stretch/>
        </p:blipFill>
        <p:spPr>
          <a:xfrm>
            <a:off x="152375" y="116525"/>
            <a:ext cx="2511950" cy="2478636"/>
          </a:xfrm>
          <a:prstGeom prst="rect">
            <a:avLst/>
          </a:prstGeom>
          <a:noFill/>
          <a:ln>
            <a:noFill/>
          </a:ln>
        </p:spPr>
      </p:pic>
      <p:pic>
        <p:nvPicPr>
          <p:cNvPr id="312" name="Google Shape;312;p40"/>
          <p:cNvPicPr preferRelativeResize="0"/>
          <p:nvPr/>
        </p:nvPicPr>
        <p:blipFill rotWithShape="1">
          <a:blip r:embed="rId5">
            <a:alphaModFix/>
          </a:blip>
          <a:srcRect b="0" l="0" r="49354" t="0"/>
          <a:stretch/>
        </p:blipFill>
        <p:spPr>
          <a:xfrm>
            <a:off x="152375" y="2595150"/>
            <a:ext cx="2511950" cy="2461175"/>
          </a:xfrm>
          <a:prstGeom prst="rect">
            <a:avLst/>
          </a:prstGeom>
          <a:noFill/>
          <a:ln>
            <a:noFill/>
          </a:ln>
        </p:spPr>
      </p:pic>
      <p:pic>
        <p:nvPicPr>
          <p:cNvPr id="313" name="Google Shape;313;p40"/>
          <p:cNvPicPr preferRelativeResize="0"/>
          <p:nvPr/>
        </p:nvPicPr>
        <p:blipFill rotWithShape="1">
          <a:blip r:embed="rId6">
            <a:alphaModFix/>
          </a:blip>
          <a:srcRect b="0" l="0" r="49784" t="0"/>
          <a:stretch/>
        </p:blipFill>
        <p:spPr>
          <a:xfrm>
            <a:off x="2969950" y="1616712"/>
            <a:ext cx="2511950" cy="24821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7" name="Shape 317"/>
        <p:cNvGrpSpPr/>
        <p:nvPr/>
      </p:nvGrpSpPr>
      <p:grpSpPr>
        <a:xfrm>
          <a:off x="0" y="0"/>
          <a:ext cx="0" cy="0"/>
          <a:chOff x="0" y="0"/>
          <a:chExt cx="0" cy="0"/>
        </a:xfrm>
      </p:grpSpPr>
      <p:sp>
        <p:nvSpPr>
          <p:cNvPr id="318" name="Google Shape;318;p41"/>
          <p:cNvSpPr txBox="1"/>
          <p:nvPr/>
        </p:nvSpPr>
        <p:spPr>
          <a:xfrm>
            <a:off x="5378850" y="565625"/>
            <a:ext cx="3729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2400">
                <a:solidFill>
                  <a:srgbClr val="002D45"/>
                </a:solidFill>
                <a:latin typeface="Montserrat"/>
                <a:ea typeface="Montserrat"/>
                <a:cs typeface="Montserrat"/>
                <a:sym typeface="Montserrat"/>
              </a:rPr>
              <a:t>Feature Importance (3)</a:t>
            </a:r>
            <a:endParaRPr b="0" i="0" sz="2400" u="none" cap="none" strike="noStrike">
              <a:solidFill>
                <a:srgbClr val="002D45"/>
              </a:solidFill>
              <a:latin typeface="Montserrat"/>
              <a:ea typeface="Montserrat"/>
              <a:cs typeface="Montserrat"/>
              <a:sym typeface="Montserrat"/>
            </a:endParaRPr>
          </a:p>
        </p:txBody>
      </p:sp>
      <p:sp>
        <p:nvSpPr>
          <p:cNvPr id="319" name="Google Shape;319;p41"/>
          <p:cNvSpPr txBox="1"/>
          <p:nvPr/>
        </p:nvSpPr>
        <p:spPr>
          <a:xfrm>
            <a:off x="5799325" y="1138325"/>
            <a:ext cx="3242400" cy="3763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lang="en">
                <a:solidFill>
                  <a:srgbClr val="595959"/>
                </a:solidFill>
                <a:latin typeface="Open Sans"/>
                <a:ea typeface="Open Sans"/>
                <a:cs typeface="Open Sans"/>
                <a:sym typeface="Open Sans"/>
              </a:rPr>
              <a:t>Multiple Purpose Cash </a:t>
            </a:r>
            <a:r>
              <a:rPr lang="en">
                <a:solidFill>
                  <a:srgbClr val="595959"/>
                </a:solidFill>
                <a:latin typeface="Open Sans Light"/>
                <a:ea typeface="Open Sans Light"/>
                <a:cs typeface="Open Sans Light"/>
                <a:sym typeface="Open Sans Light"/>
              </a:rPr>
              <a:t>mainly based on: Gender-Based Violence (PC_GBV), Protection Total, Emergency Telecommunications (ETC). </a:t>
            </a:r>
            <a:endParaRPr>
              <a:solidFill>
                <a:srgbClr val="595959"/>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Clr>
                <a:srgbClr val="000000"/>
              </a:buClr>
              <a:buSzPts val="1400"/>
              <a:buFont typeface="Arial"/>
              <a:buNone/>
            </a:pPr>
            <a:r>
              <a:rPr b="1" lang="en">
                <a:solidFill>
                  <a:srgbClr val="595959"/>
                </a:solidFill>
                <a:latin typeface="Open Sans"/>
                <a:ea typeface="Open Sans"/>
                <a:cs typeface="Open Sans"/>
                <a:sym typeface="Open Sans"/>
              </a:rPr>
              <a:t>Protection Total </a:t>
            </a:r>
            <a:r>
              <a:rPr lang="en">
                <a:solidFill>
                  <a:srgbClr val="595959"/>
                </a:solidFill>
                <a:latin typeface="Open Sans Light"/>
                <a:ea typeface="Open Sans Light"/>
                <a:cs typeface="Open Sans Light"/>
                <a:sym typeface="Open Sans Light"/>
              </a:rPr>
              <a:t>mainly based on: Nutrition, Mine Action (PC_MA), Water, Sanitation and Hygiene (WASH). </a:t>
            </a:r>
            <a:endParaRPr>
              <a:solidFill>
                <a:srgbClr val="595959"/>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Clr>
                <a:srgbClr val="000000"/>
              </a:buClr>
              <a:buSzPts val="1400"/>
              <a:buFont typeface="Arial"/>
              <a:buNone/>
            </a:pPr>
            <a:r>
              <a:rPr b="1" lang="en">
                <a:solidFill>
                  <a:srgbClr val="595959"/>
                </a:solidFill>
                <a:latin typeface="Open Sans"/>
                <a:ea typeface="Open Sans"/>
                <a:cs typeface="Open Sans"/>
                <a:sym typeface="Open Sans"/>
              </a:rPr>
              <a:t>Nutrition</a:t>
            </a:r>
            <a:r>
              <a:rPr lang="en">
                <a:solidFill>
                  <a:srgbClr val="595959"/>
                </a:solidFill>
                <a:latin typeface="Open Sans Light"/>
                <a:ea typeface="Open Sans Light"/>
                <a:cs typeface="Open Sans Light"/>
                <a:sym typeface="Open Sans Light"/>
              </a:rPr>
              <a:t> mainly based on: Child Protection (PC_CP), Emergency Telecommunications (ETC), Total (Organizations), Food Security and Livelihoods (FSL). </a:t>
            </a:r>
            <a:endParaRPr>
              <a:solidFill>
                <a:srgbClr val="595959"/>
              </a:solidFill>
              <a:latin typeface="Open Sans Light"/>
              <a:ea typeface="Open Sans Light"/>
              <a:cs typeface="Open Sans Light"/>
              <a:sym typeface="Open Sans Light"/>
            </a:endParaRPr>
          </a:p>
          <a:p>
            <a:pPr indent="0" lvl="0" marL="0" marR="0" rtl="0" algn="l">
              <a:lnSpc>
                <a:spcPct val="115000"/>
              </a:lnSpc>
              <a:spcBef>
                <a:spcPts val="0"/>
              </a:spcBef>
              <a:spcAft>
                <a:spcPts val="0"/>
              </a:spcAft>
              <a:buClr>
                <a:srgbClr val="000000"/>
              </a:buClr>
              <a:buSzPts val="1400"/>
              <a:buFont typeface="Arial"/>
              <a:buNone/>
            </a:pPr>
            <a:r>
              <a:rPr b="1" lang="en">
                <a:solidFill>
                  <a:srgbClr val="595959"/>
                </a:solidFill>
                <a:latin typeface="Open Sans"/>
                <a:ea typeface="Open Sans"/>
                <a:cs typeface="Open Sans"/>
                <a:sym typeface="Open Sans"/>
              </a:rPr>
              <a:t>People Reached</a:t>
            </a:r>
            <a:r>
              <a:rPr lang="en">
                <a:solidFill>
                  <a:srgbClr val="595959"/>
                </a:solidFill>
                <a:latin typeface="Open Sans Light"/>
                <a:ea typeface="Open Sans Light"/>
                <a:cs typeface="Open Sans Light"/>
                <a:sym typeface="Open Sans Light"/>
              </a:rPr>
              <a:t> mainly based on Mine Action, </a:t>
            </a:r>
            <a:r>
              <a:rPr lang="en">
                <a:solidFill>
                  <a:schemeClr val="dk2"/>
                </a:solidFill>
                <a:latin typeface="Open Sans Light"/>
                <a:ea typeface="Open Sans Light"/>
                <a:cs typeface="Open Sans Light"/>
                <a:sym typeface="Open Sans Light"/>
              </a:rPr>
              <a:t>Gender-Based Violence (GBV), Education, Nutrition. </a:t>
            </a:r>
            <a:endParaRPr>
              <a:solidFill>
                <a:srgbClr val="595959"/>
              </a:solidFill>
              <a:latin typeface="Open Sans Light"/>
              <a:ea typeface="Open Sans Light"/>
              <a:cs typeface="Open Sans Light"/>
              <a:sym typeface="Open Sans Light"/>
            </a:endParaRPr>
          </a:p>
        </p:txBody>
      </p:sp>
      <p:pic>
        <p:nvPicPr>
          <p:cNvPr id="320" name="Google Shape;320;p41"/>
          <p:cNvPicPr preferRelativeResize="0"/>
          <p:nvPr/>
        </p:nvPicPr>
        <p:blipFill>
          <a:blip r:embed="rId4">
            <a:alphaModFix/>
          </a:blip>
          <a:stretch>
            <a:fillRect/>
          </a:stretch>
        </p:blipFill>
        <p:spPr>
          <a:xfrm>
            <a:off x="115550" y="101125"/>
            <a:ext cx="2476750" cy="2184279"/>
          </a:xfrm>
          <a:prstGeom prst="rect">
            <a:avLst/>
          </a:prstGeom>
          <a:noFill/>
          <a:ln>
            <a:noFill/>
          </a:ln>
        </p:spPr>
      </p:pic>
      <p:pic>
        <p:nvPicPr>
          <p:cNvPr id="321" name="Google Shape;321;p41"/>
          <p:cNvPicPr preferRelativeResize="0"/>
          <p:nvPr/>
        </p:nvPicPr>
        <p:blipFill>
          <a:blip r:embed="rId5">
            <a:alphaModFix/>
          </a:blip>
          <a:stretch>
            <a:fillRect/>
          </a:stretch>
        </p:blipFill>
        <p:spPr>
          <a:xfrm>
            <a:off x="115547" y="2461225"/>
            <a:ext cx="2916102" cy="2571750"/>
          </a:xfrm>
          <a:prstGeom prst="rect">
            <a:avLst/>
          </a:prstGeom>
          <a:noFill/>
          <a:ln>
            <a:noFill/>
          </a:ln>
        </p:spPr>
      </p:pic>
      <p:pic>
        <p:nvPicPr>
          <p:cNvPr id="322" name="Google Shape;322;p41"/>
          <p:cNvPicPr preferRelativeResize="0"/>
          <p:nvPr/>
        </p:nvPicPr>
        <p:blipFill>
          <a:blip r:embed="rId6">
            <a:alphaModFix/>
          </a:blip>
          <a:stretch>
            <a:fillRect/>
          </a:stretch>
        </p:blipFill>
        <p:spPr>
          <a:xfrm>
            <a:off x="2680487" y="101125"/>
            <a:ext cx="2698375" cy="2379738"/>
          </a:xfrm>
          <a:prstGeom prst="rect">
            <a:avLst/>
          </a:prstGeom>
          <a:noFill/>
          <a:ln>
            <a:noFill/>
          </a:ln>
        </p:spPr>
      </p:pic>
      <p:pic>
        <p:nvPicPr>
          <p:cNvPr id="323" name="Google Shape;323;p41"/>
          <p:cNvPicPr preferRelativeResize="0"/>
          <p:nvPr/>
        </p:nvPicPr>
        <p:blipFill>
          <a:blip r:embed="rId7">
            <a:alphaModFix/>
          </a:blip>
          <a:stretch>
            <a:fillRect/>
          </a:stretch>
        </p:blipFill>
        <p:spPr>
          <a:xfrm>
            <a:off x="3031650" y="2592075"/>
            <a:ext cx="2619351" cy="23100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64" name="Shape 64"/>
        <p:cNvGrpSpPr/>
        <p:nvPr/>
      </p:nvGrpSpPr>
      <p:grpSpPr>
        <a:xfrm>
          <a:off x="0" y="0"/>
          <a:ext cx="0" cy="0"/>
          <a:chOff x="0" y="0"/>
          <a:chExt cx="0" cy="0"/>
        </a:xfrm>
      </p:grpSpPr>
      <p:sp>
        <p:nvSpPr>
          <p:cNvPr id="65" name="Google Shape;65;p1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Meet </a:t>
            </a:r>
            <a:r>
              <a:rPr lang="en" sz="2800">
                <a:solidFill>
                  <a:srgbClr val="002D45"/>
                </a:solidFill>
                <a:latin typeface="Montserrat"/>
                <a:ea typeface="Montserrat"/>
                <a:cs typeface="Montserrat"/>
                <a:sym typeface="Montserrat"/>
              </a:rPr>
              <a:t>Our Team!</a:t>
            </a:r>
            <a:endParaRPr sz="2800">
              <a:solidFill>
                <a:srgbClr val="002D45"/>
              </a:solidFill>
              <a:latin typeface="Montserrat"/>
              <a:ea typeface="Montserrat"/>
              <a:cs typeface="Montserrat"/>
              <a:sym typeface="Montserrat"/>
            </a:endParaRPr>
          </a:p>
        </p:txBody>
      </p:sp>
      <p:sp>
        <p:nvSpPr>
          <p:cNvPr id="66" name="Google Shape;66;p15"/>
          <p:cNvSpPr txBox="1"/>
          <p:nvPr/>
        </p:nvSpPr>
        <p:spPr>
          <a:xfrm>
            <a:off x="729850" y="2283351"/>
            <a:ext cx="2057400" cy="76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2A44"/>
                </a:solidFill>
                <a:latin typeface="Open Sans"/>
                <a:ea typeface="Open Sans"/>
                <a:cs typeface="Open Sans"/>
                <a:sym typeface="Open Sans"/>
              </a:rPr>
              <a:t>Yana Kuzmina</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Hunter College</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Clr>
                <a:schemeClr val="dk1"/>
              </a:buClr>
              <a:buSzPts val="1100"/>
              <a:buFont typeface="Arial"/>
              <a:buNone/>
            </a:pPr>
            <a:r>
              <a:rPr i="1" lang="en">
                <a:solidFill>
                  <a:srgbClr val="002A44"/>
                </a:solidFill>
                <a:latin typeface="Open Sans Light"/>
                <a:ea typeface="Open Sans Light"/>
                <a:cs typeface="Open Sans Light"/>
                <a:sym typeface="Open Sans Light"/>
              </a:rPr>
              <a:t>Computer Science BA</a:t>
            </a:r>
            <a:endParaRPr b="1" i="1">
              <a:solidFill>
                <a:srgbClr val="002A44"/>
              </a:solidFill>
              <a:latin typeface="Open Sans"/>
              <a:ea typeface="Open Sans"/>
              <a:cs typeface="Open Sans"/>
              <a:sym typeface="Open Sans"/>
            </a:endParaRPr>
          </a:p>
        </p:txBody>
      </p:sp>
      <p:sp>
        <p:nvSpPr>
          <p:cNvPr id="67" name="Google Shape;67;p15"/>
          <p:cNvSpPr/>
          <p:nvPr/>
        </p:nvSpPr>
        <p:spPr>
          <a:xfrm>
            <a:off x="1077250" y="1017713"/>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sp>
        <p:nvSpPr>
          <p:cNvPr id="68" name="Google Shape;68;p15"/>
          <p:cNvSpPr/>
          <p:nvPr/>
        </p:nvSpPr>
        <p:spPr>
          <a:xfrm>
            <a:off x="2504650" y="2842000"/>
            <a:ext cx="1362600" cy="1379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sp>
        <p:nvSpPr>
          <p:cNvPr id="69" name="Google Shape;69;p15"/>
          <p:cNvSpPr txBox="1"/>
          <p:nvPr/>
        </p:nvSpPr>
        <p:spPr>
          <a:xfrm>
            <a:off x="2157250" y="4104975"/>
            <a:ext cx="2057400" cy="76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Merlyn Pothen</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Queens College</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0"/>
              </a:spcAft>
              <a:buClr>
                <a:schemeClr val="dk1"/>
              </a:buClr>
              <a:buSzPts val="1100"/>
              <a:buFont typeface="Arial"/>
              <a:buNone/>
            </a:pPr>
            <a:r>
              <a:rPr i="1" lang="en">
                <a:solidFill>
                  <a:srgbClr val="002A44"/>
                </a:solidFill>
                <a:latin typeface="Open Sans Light"/>
                <a:ea typeface="Open Sans Light"/>
                <a:cs typeface="Open Sans Light"/>
                <a:sym typeface="Open Sans Light"/>
              </a:rPr>
              <a:t>Computer Science BS</a:t>
            </a:r>
            <a:endParaRPr i="1">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sp>
        <p:nvSpPr>
          <p:cNvPr id="70" name="Google Shape;70;p15"/>
          <p:cNvSpPr txBox="1"/>
          <p:nvPr/>
        </p:nvSpPr>
        <p:spPr>
          <a:xfrm>
            <a:off x="3543300" y="2283350"/>
            <a:ext cx="2057400" cy="76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Elena Lukac</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Barnard College</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0"/>
              </a:spcAft>
              <a:buClr>
                <a:schemeClr val="dk1"/>
              </a:buClr>
              <a:buSzPts val="1100"/>
              <a:buFont typeface="Arial"/>
              <a:buNone/>
            </a:pPr>
            <a:r>
              <a:rPr i="1" lang="en">
                <a:solidFill>
                  <a:srgbClr val="002A44"/>
                </a:solidFill>
                <a:latin typeface="Open Sans Light"/>
                <a:ea typeface="Open Sans Light"/>
                <a:cs typeface="Open Sans Light"/>
                <a:sym typeface="Open Sans Light"/>
              </a:rPr>
              <a:t>Computer Science BA</a:t>
            </a:r>
            <a:endParaRPr i="1">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sp>
        <p:nvSpPr>
          <p:cNvPr id="71" name="Google Shape;71;p15"/>
          <p:cNvSpPr/>
          <p:nvPr/>
        </p:nvSpPr>
        <p:spPr>
          <a:xfrm>
            <a:off x="3867250" y="1017713"/>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sp>
        <p:nvSpPr>
          <p:cNvPr id="72" name="Google Shape;72;p15"/>
          <p:cNvSpPr/>
          <p:nvPr/>
        </p:nvSpPr>
        <p:spPr>
          <a:xfrm>
            <a:off x="5304725" y="2850550"/>
            <a:ext cx="1362600" cy="1379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sp>
        <p:nvSpPr>
          <p:cNvPr id="73" name="Google Shape;73;p15"/>
          <p:cNvSpPr txBox="1"/>
          <p:nvPr/>
        </p:nvSpPr>
        <p:spPr>
          <a:xfrm>
            <a:off x="4957325" y="4104975"/>
            <a:ext cx="2057400" cy="10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Sofya Seredina</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Baruch College</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0"/>
              </a:spcAft>
              <a:buClr>
                <a:schemeClr val="dk1"/>
              </a:buClr>
              <a:buSzPts val="1100"/>
              <a:buFont typeface="Arial"/>
              <a:buNone/>
            </a:pPr>
            <a:r>
              <a:rPr i="1" lang="en">
                <a:solidFill>
                  <a:srgbClr val="002A44"/>
                </a:solidFill>
                <a:latin typeface="Open Sans Light"/>
                <a:ea typeface="Open Sans Light"/>
                <a:cs typeface="Open Sans Light"/>
                <a:sym typeface="Open Sans Light"/>
              </a:rPr>
              <a:t>Computer Information Systems BBA</a:t>
            </a:r>
            <a:endParaRPr i="1">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sp>
        <p:nvSpPr>
          <p:cNvPr id="74" name="Google Shape;74;p15"/>
          <p:cNvSpPr txBox="1"/>
          <p:nvPr/>
        </p:nvSpPr>
        <p:spPr>
          <a:xfrm>
            <a:off x="6356750" y="2283350"/>
            <a:ext cx="2057400" cy="76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Robert Ortiz</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College of Staten Island</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0"/>
              </a:spcAft>
              <a:buClr>
                <a:schemeClr val="dk1"/>
              </a:buClr>
              <a:buSzPts val="1100"/>
              <a:buFont typeface="Arial"/>
              <a:buNone/>
            </a:pPr>
            <a:r>
              <a:rPr i="1" lang="en">
                <a:solidFill>
                  <a:srgbClr val="002A44"/>
                </a:solidFill>
                <a:latin typeface="Open Sans Light"/>
                <a:ea typeface="Open Sans Light"/>
                <a:cs typeface="Open Sans Light"/>
                <a:sym typeface="Open Sans Light"/>
              </a:rPr>
              <a:t>Computer Science BS</a:t>
            </a:r>
            <a:endParaRPr i="1">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sp>
        <p:nvSpPr>
          <p:cNvPr id="75" name="Google Shape;75;p15"/>
          <p:cNvSpPr/>
          <p:nvPr/>
        </p:nvSpPr>
        <p:spPr>
          <a:xfrm>
            <a:off x="6704150" y="1017713"/>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pic>
        <p:nvPicPr>
          <p:cNvPr id="76" name="Google Shape;76;p15"/>
          <p:cNvPicPr preferRelativeResize="0"/>
          <p:nvPr/>
        </p:nvPicPr>
        <p:blipFill>
          <a:blip r:embed="rId5">
            <a:alphaModFix/>
          </a:blip>
          <a:stretch>
            <a:fillRect/>
          </a:stretch>
        </p:blipFill>
        <p:spPr>
          <a:xfrm>
            <a:off x="5305332" y="2850551"/>
            <a:ext cx="1361400" cy="1362600"/>
          </a:xfrm>
          <a:prstGeom prst="ellipse">
            <a:avLst/>
          </a:prstGeom>
          <a:noFill/>
          <a:ln>
            <a:noFill/>
          </a:ln>
        </p:spPr>
      </p:pic>
      <p:pic>
        <p:nvPicPr>
          <p:cNvPr id="77" name="Google Shape;77;p15"/>
          <p:cNvPicPr preferRelativeResize="0"/>
          <p:nvPr/>
        </p:nvPicPr>
        <p:blipFill>
          <a:blip r:embed="rId6">
            <a:alphaModFix/>
          </a:blip>
          <a:stretch>
            <a:fillRect/>
          </a:stretch>
        </p:blipFill>
        <p:spPr>
          <a:xfrm>
            <a:off x="3867250" y="1017737"/>
            <a:ext cx="1362600" cy="1362600"/>
          </a:xfrm>
          <a:prstGeom prst="ellipse">
            <a:avLst/>
          </a:prstGeom>
          <a:noFill/>
          <a:ln>
            <a:noFill/>
          </a:ln>
        </p:spPr>
      </p:pic>
      <p:pic>
        <p:nvPicPr>
          <p:cNvPr id="78" name="Google Shape;78;p15"/>
          <p:cNvPicPr preferRelativeResize="0"/>
          <p:nvPr/>
        </p:nvPicPr>
        <p:blipFill>
          <a:blip r:embed="rId7">
            <a:alphaModFix/>
          </a:blip>
          <a:stretch>
            <a:fillRect/>
          </a:stretch>
        </p:blipFill>
        <p:spPr>
          <a:xfrm>
            <a:off x="1078450" y="1026275"/>
            <a:ext cx="1361400" cy="1345500"/>
          </a:xfrm>
          <a:prstGeom prst="ellipse">
            <a:avLst/>
          </a:prstGeom>
          <a:noFill/>
          <a:ln>
            <a:noFill/>
          </a:ln>
        </p:spPr>
      </p:pic>
      <p:pic>
        <p:nvPicPr>
          <p:cNvPr id="79" name="Google Shape;79;p15"/>
          <p:cNvPicPr preferRelativeResize="0"/>
          <p:nvPr/>
        </p:nvPicPr>
        <p:blipFill rotWithShape="1">
          <a:blip r:embed="rId8">
            <a:alphaModFix/>
          </a:blip>
          <a:srcRect b="21707" l="0" r="0" t="4709"/>
          <a:stretch/>
        </p:blipFill>
        <p:spPr>
          <a:xfrm>
            <a:off x="2490250" y="2850550"/>
            <a:ext cx="1391400" cy="1362600"/>
          </a:xfrm>
          <a:prstGeom prst="ellipse">
            <a:avLst/>
          </a:prstGeom>
          <a:noFill/>
          <a:ln>
            <a:noFill/>
          </a:ln>
        </p:spPr>
      </p:pic>
      <p:pic>
        <p:nvPicPr>
          <p:cNvPr id="80" name="Google Shape;80;p15"/>
          <p:cNvPicPr preferRelativeResize="0"/>
          <p:nvPr/>
        </p:nvPicPr>
        <p:blipFill>
          <a:blip r:embed="rId9">
            <a:alphaModFix/>
          </a:blip>
          <a:stretch>
            <a:fillRect/>
          </a:stretch>
        </p:blipFill>
        <p:spPr>
          <a:xfrm>
            <a:off x="6704150" y="1017575"/>
            <a:ext cx="1362600" cy="13629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p42"/>
          <p:cNvSpPr txBox="1"/>
          <p:nvPr/>
        </p:nvSpPr>
        <p:spPr>
          <a:xfrm>
            <a:off x="5319025" y="565625"/>
            <a:ext cx="37227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2400">
                <a:solidFill>
                  <a:srgbClr val="002D45"/>
                </a:solidFill>
                <a:latin typeface="Montserrat"/>
                <a:ea typeface="Montserrat"/>
                <a:cs typeface="Montserrat"/>
                <a:sym typeface="Montserrat"/>
              </a:rPr>
              <a:t>Feature Importance (4)</a:t>
            </a:r>
            <a:endParaRPr b="0" i="0" sz="2400" u="none" cap="none" strike="noStrike">
              <a:solidFill>
                <a:srgbClr val="002D45"/>
              </a:solidFill>
              <a:latin typeface="Montserrat"/>
              <a:ea typeface="Montserrat"/>
              <a:cs typeface="Montserrat"/>
              <a:sym typeface="Montserrat"/>
            </a:endParaRPr>
          </a:p>
        </p:txBody>
      </p:sp>
      <p:sp>
        <p:nvSpPr>
          <p:cNvPr id="329" name="Google Shape;329;p42"/>
          <p:cNvSpPr txBox="1"/>
          <p:nvPr/>
        </p:nvSpPr>
        <p:spPr>
          <a:xfrm>
            <a:off x="5430900" y="1138325"/>
            <a:ext cx="3610800" cy="37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400"/>
              <a:buFont typeface="Arial"/>
              <a:buNone/>
            </a:pPr>
            <a:r>
              <a:rPr b="1" lang="en">
                <a:solidFill>
                  <a:schemeClr val="dk2"/>
                </a:solidFill>
                <a:latin typeface="Open Sans"/>
                <a:ea typeface="Open Sans"/>
                <a:cs typeface="Open Sans"/>
                <a:sym typeface="Open Sans"/>
              </a:rPr>
              <a:t>Education</a:t>
            </a:r>
            <a:r>
              <a:rPr b="1" lang="en">
                <a:solidFill>
                  <a:schemeClr val="dk2"/>
                </a:solidFill>
                <a:latin typeface="Open Sans"/>
                <a:ea typeface="Open Sans"/>
                <a:cs typeface="Open Sans"/>
                <a:sym typeface="Open Sans"/>
              </a:rPr>
              <a:t> </a:t>
            </a:r>
            <a:r>
              <a:rPr lang="en">
                <a:solidFill>
                  <a:schemeClr val="dk2"/>
                </a:solidFill>
                <a:latin typeface="Open Sans Light"/>
                <a:ea typeface="Open Sans Light"/>
                <a:cs typeface="Open Sans Light"/>
                <a:sym typeface="Open Sans Light"/>
              </a:rPr>
              <a:t>mainly based on: Multiple Purpose Cash (MPC), Health, Form of Child Protection (PC_PC). </a:t>
            </a:r>
            <a:endParaRPr>
              <a:solidFill>
                <a:schemeClr val="dk2"/>
              </a:solidFill>
              <a:latin typeface="Open Sans Light"/>
              <a:ea typeface="Open Sans Light"/>
              <a:cs typeface="Open Sans Light"/>
              <a:sym typeface="Open Sans Light"/>
            </a:endParaRPr>
          </a:p>
          <a:p>
            <a:pPr indent="0" lvl="0" marL="0" rtl="0" algn="l">
              <a:lnSpc>
                <a:spcPct val="115000"/>
              </a:lnSpc>
              <a:spcBef>
                <a:spcPts val="0"/>
              </a:spcBef>
              <a:spcAft>
                <a:spcPts val="0"/>
              </a:spcAft>
              <a:buClr>
                <a:schemeClr val="dk1"/>
              </a:buClr>
              <a:buSzPts val="1400"/>
              <a:buFont typeface="Arial"/>
              <a:buNone/>
            </a:pPr>
            <a:r>
              <a:rPr b="1" lang="en">
                <a:solidFill>
                  <a:schemeClr val="dk2"/>
                </a:solidFill>
                <a:latin typeface="Open Sans"/>
                <a:ea typeface="Open Sans"/>
                <a:cs typeface="Open Sans"/>
                <a:sym typeface="Open Sans"/>
              </a:rPr>
              <a:t>Food Security and Livelihood </a:t>
            </a:r>
            <a:r>
              <a:rPr lang="en">
                <a:solidFill>
                  <a:schemeClr val="dk2"/>
                </a:solidFill>
                <a:latin typeface="Open Sans Light"/>
                <a:ea typeface="Open Sans Light"/>
                <a:cs typeface="Open Sans Light"/>
                <a:sym typeface="Open Sans Light"/>
              </a:rPr>
              <a:t>mainly based on: Form of Child Protection (PC_PC), Mine Action (PC_MA), Emergency Telecommunications (ETC). </a:t>
            </a:r>
            <a:endParaRPr>
              <a:solidFill>
                <a:schemeClr val="dk2"/>
              </a:solidFill>
              <a:latin typeface="Open Sans Light"/>
              <a:ea typeface="Open Sans Light"/>
              <a:cs typeface="Open Sans Light"/>
              <a:sym typeface="Open Sans Light"/>
            </a:endParaRPr>
          </a:p>
          <a:p>
            <a:pPr indent="0" lvl="0" marL="0" rtl="0" algn="l">
              <a:lnSpc>
                <a:spcPct val="115000"/>
              </a:lnSpc>
              <a:spcBef>
                <a:spcPts val="0"/>
              </a:spcBef>
              <a:spcAft>
                <a:spcPts val="0"/>
              </a:spcAft>
              <a:buClr>
                <a:schemeClr val="dk1"/>
              </a:buClr>
              <a:buSzPts val="1400"/>
              <a:buFont typeface="Arial"/>
              <a:buNone/>
            </a:pPr>
            <a:r>
              <a:rPr b="1" lang="en">
                <a:solidFill>
                  <a:schemeClr val="dk2"/>
                </a:solidFill>
                <a:latin typeface="Open Sans"/>
                <a:ea typeface="Open Sans"/>
                <a:cs typeface="Open Sans"/>
                <a:sym typeface="Open Sans"/>
              </a:rPr>
              <a:t>Logistics</a:t>
            </a:r>
            <a:r>
              <a:rPr lang="en">
                <a:solidFill>
                  <a:schemeClr val="dk2"/>
                </a:solidFill>
                <a:latin typeface="Open Sans Light"/>
                <a:ea typeface="Open Sans Light"/>
                <a:cs typeface="Open Sans Light"/>
                <a:sym typeface="Open Sans Light"/>
              </a:rPr>
              <a:t> mainly based on: Water, Sanitation and Hygiene (WASH), Date, Camp Coordination and Camp Management (CCCM).</a:t>
            </a:r>
            <a:endParaRPr>
              <a:solidFill>
                <a:schemeClr val="dk2"/>
              </a:solidFill>
              <a:latin typeface="Open Sans Light"/>
              <a:ea typeface="Open Sans Light"/>
              <a:cs typeface="Open Sans Light"/>
              <a:sym typeface="Open Sans Light"/>
            </a:endParaRPr>
          </a:p>
          <a:p>
            <a:pPr indent="0" lvl="0" marL="0" rtl="0" algn="l">
              <a:lnSpc>
                <a:spcPct val="115000"/>
              </a:lnSpc>
              <a:spcBef>
                <a:spcPts val="0"/>
              </a:spcBef>
              <a:spcAft>
                <a:spcPts val="0"/>
              </a:spcAft>
              <a:buClr>
                <a:schemeClr val="dk1"/>
              </a:buClr>
              <a:buSzPts val="1400"/>
              <a:buFont typeface="Arial"/>
              <a:buNone/>
            </a:pPr>
            <a:r>
              <a:rPr b="1" lang="en">
                <a:solidFill>
                  <a:schemeClr val="dk2"/>
                </a:solidFill>
                <a:latin typeface="Open Sans"/>
                <a:ea typeface="Open Sans"/>
                <a:cs typeface="Open Sans"/>
                <a:sym typeface="Open Sans"/>
              </a:rPr>
              <a:t>Health</a:t>
            </a:r>
            <a:r>
              <a:rPr lang="en">
                <a:solidFill>
                  <a:schemeClr val="dk2"/>
                </a:solidFill>
                <a:latin typeface="Open Sans Light"/>
                <a:ea typeface="Open Sans Light"/>
                <a:cs typeface="Open Sans Light"/>
                <a:sym typeface="Open Sans Light"/>
              </a:rPr>
              <a:t> mainly based on: Form of Child Protection (PC_PC), Emergency Telecommunications (ETC), Food Security and Livelihoods (FSL). </a:t>
            </a:r>
            <a:endParaRPr>
              <a:solidFill>
                <a:schemeClr val="dk2"/>
              </a:solidFill>
              <a:latin typeface="Open Sans Light"/>
              <a:ea typeface="Open Sans Light"/>
              <a:cs typeface="Open Sans Light"/>
              <a:sym typeface="Open Sans Light"/>
            </a:endParaRPr>
          </a:p>
          <a:p>
            <a:pPr indent="0" lvl="0" marL="0" rtl="0" algn="l">
              <a:lnSpc>
                <a:spcPct val="115000"/>
              </a:lnSpc>
              <a:spcBef>
                <a:spcPts val="0"/>
              </a:spcBef>
              <a:spcAft>
                <a:spcPts val="0"/>
              </a:spcAft>
              <a:buClr>
                <a:schemeClr val="dk1"/>
              </a:buClr>
              <a:buSzPts val="1400"/>
              <a:buFont typeface="Arial"/>
              <a:buNone/>
            </a:pPr>
            <a:r>
              <a:t/>
            </a:r>
            <a:endParaRPr>
              <a:solidFill>
                <a:schemeClr val="dk2"/>
              </a:solidFill>
              <a:latin typeface="Open Sans Light"/>
              <a:ea typeface="Open Sans Light"/>
              <a:cs typeface="Open Sans Light"/>
              <a:sym typeface="Open Sans Light"/>
            </a:endParaRPr>
          </a:p>
        </p:txBody>
      </p:sp>
      <p:pic>
        <p:nvPicPr>
          <p:cNvPr id="330" name="Google Shape;330;p42"/>
          <p:cNvPicPr preferRelativeResize="0"/>
          <p:nvPr/>
        </p:nvPicPr>
        <p:blipFill>
          <a:blip r:embed="rId4">
            <a:alphaModFix/>
          </a:blip>
          <a:stretch>
            <a:fillRect/>
          </a:stretch>
        </p:blipFill>
        <p:spPr>
          <a:xfrm>
            <a:off x="189275" y="36938"/>
            <a:ext cx="2281074" cy="2405851"/>
          </a:xfrm>
          <a:prstGeom prst="rect">
            <a:avLst/>
          </a:prstGeom>
          <a:noFill/>
          <a:ln>
            <a:noFill/>
          </a:ln>
        </p:spPr>
      </p:pic>
      <p:pic>
        <p:nvPicPr>
          <p:cNvPr id="331" name="Google Shape;331;p42"/>
          <p:cNvPicPr preferRelativeResize="0"/>
          <p:nvPr/>
        </p:nvPicPr>
        <p:blipFill>
          <a:blip r:embed="rId5">
            <a:alphaModFix/>
          </a:blip>
          <a:stretch>
            <a:fillRect/>
          </a:stretch>
        </p:blipFill>
        <p:spPr>
          <a:xfrm>
            <a:off x="2507225" y="2571750"/>
            <a:ext cx="2517050" cy="2349225"/>
          </a:xfrm>
          <a:prstGeom prst="rect">
            <a:avLst/>
          </a:prstGeom>
          <a:noFill/>
          <a:ln>
            <a:noFill/>
          </a:ln>
        </p:spPr>
      </p:pic>
      <p:pic>
        <p:nvPicPr>
          <p:cNvPr id="332" name="Google Shape;332;p42"/>
          <p:cNvPicPr preferRelativeResize="0"/>
          <p:nvPr/>
        </p:nvPicPr>
        <p:blipFill>
          <a:blip r:embed="rId6">
            <a:alphaModFix/>
          </a:blip>
          <a:stretch>
            <a:fillRect/>
          </a:stretch>
        </p:blipFill>
        <p:spPr>
          <a:xfrm>
            <a:off x="152400" y="2442800"/>
            <a:ext cx="2354826" cy="2516349"/>
          </a:xfrm>
          <a:prstGeom prst="rect">
            <a:avLst/>
          </a:prstGeom>
          <a:noFill/>
          <a:ln>
            <a:noFill/>
          </a:ln>
        </p:spPr>
      </p:pic>
      <p:pic>
        <p:nvPicPr>
          <p:cNvPr id="333" name="Google Shape;333;p42"/>
          <p:cNvPicPr preferRelativeResize="0"/>
          <p:nvPr/>
        </p:nvPicPr>
        <p:blipFill>
          <a:blip r:embed="rId7">
            <a:alphaModFix/>
          </a:blip>
          <a:stretch>
            <a:fillRect/>
          </a:stretch>
        </p:blipFill>
        <p:spPr>
          <a:xfrm>
            <a:off x="2433475" y="152400"/>
            <a:ext cx="2517050" cy="2405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43"/>
          <p:cNvSpPr txBox="1"/>
          <p:nvPr/>
        </p:nvSpPr>
        <p:spPr>
          <a:xfrm>
            <a:off x="5259475" y="621900"/>
            <a:ext cx="3811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2400">
                <a:solidFill>
                  <a:srgbClr val="002D45"/>
                </a:solidFill>
                <a:latin typeface="Montserrat"/>
                <a:ea typeface="Montserrat"/>
                <a:cs typeface="Montserrat"/>
                <a:sym typeface="Montserrat"/>
              </a:rPr>
              <a:t>Feature Importance (5)</a:t>
            </a:r>
            <a:endParaRPr b="0" i="0" sz="2400" u="none" cap="none" strike="noStrike">
              <a:solidFill>
                <a:srgbClr val="002D45"/>
              </a:solidFill>
              <a:latin typeface="Montserrat"/>
              <a:ea typeface="Montserrat"/>
              <a:cs typeface="Montserrat"/>
              <a:sym typeface="Montserrat"/>
            </a:endParaRPr>
          </a:p>
        </p:txBody>
      </p:sp>
      <p:sp>
        <p:nvSpPr>
          <p:cNvPr id="339" name="Google Shape;339;p43"/>
          <p:cNvSpPr txBox="1"/>
          <p:nvPr/>
        </p:nvSpPr>
        <p:spPr>
          <a:xfrm>
            <a:off x="5379300" y="1138325"/>
            <a:ext cx="3662400" cy="37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400"/>
              <a:buFont typeface="Arial"/>
              <a:buNone/>
            </a:pPr>
            <a:r>
              <a:rPr b="1" lang="en">
                <a:solidFill>
                  <a:schemeClr val="dk2"/>
                </a:solidFill>
                <a:latin typeface="Open Sans"/>
                <a:ea typeface="Open Sans"/>
                <a:cs typeface="Open Sans"/>
                <a:sym typeface="Open Sans"/>
              </a:rPr>
              <a:t>Total Organizations </a:t>
            </a:r>
            <a:r>
              <a:rPr lang="en">
                <a:solidFill>
                  <a:schemeClr val="dk2"/>
                </a:solidFill>
                <a:latin typeface="Open Sans Light"/>
                <a:ea typeface="Open Sans Light"/>
                <a:cs typeface="Open Sans Light"/>
                <a:sym typeface="Open Sans Light"/>
              </a:rPr>
              <a:t>mainly based on: Multiple Purpose Cash (MPC), Food Security and Livelihoods (FSL), Emergency Telecommunications (ETC). </a:t>
            </a:r>
            <a:endParaRPr>
              <a:solidFill>
                <a:schemeClr val="dk2"/>
              </a:solidFill>
              <a:latin typeface="Open Sans Light"/>
              <a:ea typeface="Open Sans Light"/>
              <a:cs typeface="Open Sans Light"/>
              <a:sym typeface="Open Sans Light"/>
            </a:endParaRPr>
          </a:p>
          <a:p>
            <a:pPr indent="0" lvl="0" marL="0" rtl="0" algn="l">
              <a:lnSpc>
                <a:spcPct val="115000"/>
              </a:lnSpc>
              <a:spcBef>
                <a:spcPts val="0"/>
              </a:spcBef>
              <a:spcAft>
                <a:spcPts val="0"/>
              </a:spcAft>
              <a:buClr>
                <a:schemeClr val="dk1"/>
              </a:buClr>
              <a:buSzPts val="1400"/>
              <a:buFont typeface="Arial"/>
              <a:buNone/>
            </a:pPr>
            <a:r>
              <a:rPr b="1" lang="en">
                <a:solidFill>
                  <a:schemeClr val="dk2"/>
                </a:solidFill>
                <a:latin typeface="Open Sans"/>
                <a:ea typeface="Open Sans"/>
                <a:cs typeface="Open Sans"/>
                <a:sym typeface="Open Sans"/>
              </a:rPr>
              <a:t>Camp Coordination and Camp Management (CCCM) </a:t>
            </a:r>
            <a:r>
              <a:rPr lang="en">
                <a:solidFill>
                  <a:schemeClr val="dk2"/>
                </a:solidFill>
                <a:latin typeface="Open Sans Light"/>
                <a:ea typeface="Open Sans Light"/>
                <a:cs typeface="Open Sans Light"/>
                <a:sym typeface="Open Sans Light"/>
              </a:rPr>
              <a:t>mainly based on: Health, Child Protection (PC_CP), Shelter.</a:t>
            </a:r>
            <a:endParaRPr>
              <a:solidFill>
                <a:schemeClr val="dk2"/>
              </a:solidFill>
              <a:latin typeface="Open Sans Light"/>
              <a:ea typeface="Open Sans Light"/>
              <a:cs typeface="Open Sans Light"/>
              <a:sym typeface="Open Sans Light"/>
            </a:endParaRPr>
          </a:p>
          <a:p>
            <a:pPr indent="0" lvl="0" marL="0" rtl="0" algn="l">
              <a:lnSpc>
                <a:spcPct val="115000"/>
              </a:lnSpc>
              <a:spcBef>
                <a:spcPts val="0"/>
              </a:spcBef>
              <a:spcAft>
                <a:spcPts val="0"/>
              </a:spcAft>
              <a:buClr>
                <a:schemeClr val="dk1"/>
              </a:buClr>
              <a:buSzPts val="1400"/>
              <a:buFont typeface="Arial"/>
              <a:buNone/>
            </a:pPr>
            <a:r>
              <a:rPr b="1" lang="en">
                <a:solidFill>
                  <a:schemeClr val="dk2"/>
                </a:solidFill>
                <a:latin typeface="Open Sans"/>
                <a:ea typeface="Open Sans"/>
                <a:cs typeface="Open Sans"/>
                <a:sym typeface="Open Sans"/>
              </a:rPr>
              <a:t>Coordination and Common Services (CCS) </a:t>
            </a:r>
            <a:r>
              <a:rPr lang="en">
                <a:solidFill>
                  <a:schemeClr val="dk2"/>
                </a:solidFill>
                <a:latin typeface="Open Sans Light"/>
                <a:ea typeface="Open Sans Light"/>
                <a:cs typeface="Open Sans Light"/>
                <a:sym typeface="Open Sans Light"/>
              </a:rPr>
              <a:t>mainly based on: Shelter, Date, Form of Child Protection (PC_PC). </a:t>
            </a:r>
            <a:endParaRPr>
              <a:solidFill>
                <a:schemeClr val="dk2"/>
              </a:solidFill>
              <a:latin typeface="Open Sans Light"/>
              <a:ea typeface="Open Sans Light"/>
              <a:cs typeface="Open Sans Light"/>
              <a:sym typeface="Open Sans Light"/>
            </a:endParaRPr>
          </a:p>
          <a:p>
            <a:pPr indent="0" lvl="0" marL="0" rtl="0" algn="l">
              <a:lnSpc>
                <a:spcPct val="115000"/>
              </a:lnSpc>
              <a:spcBef>
                <a:spcPts val="0"/>
              </a:spcBef>
              <a:spcAft>
                <a:spcPts val="0"/>
              </a:spcAft>
              <a:buClr>
                <a:schemeClr val="dk1"/>
              </a:buClr>
              <a:buSzPts val="1400"/>
              <a:buFont typeface="Arial"/>
              <a:buNone/>
            </a:pPr>
            <a:r>
              <a:rPr b="1" lang="en">
                <a:solidFill>
                  <a:schemeClr val="dk2"/>
                </a:solidFill>
                <a:latin typeface="Open Sans"/>
                <a:ea typeface="Open Sans"/>
                <a:cs typeface="Open Sans"/>
                <a:sym typeface="Open Sans"/>
              </a:rPr>
              <a:t>Emergency Telecommunications (ETC) </a:t>
            </a:r>
            <a:r>
              <a:rPr lang="en">
                <a:solidFill>
                  <a:schemeClr val="dk2"/>
                </a:solidFill>
                <a:latin typeface="Open Sans Light"/>
                <a:ea typeface="Open Sans Light"/>
                <a:cs typeface="Open Sans Light"/>
                <a:sym typeface="Open Sans Light"/>
              </a:rPr>
              <a:t>mainly based on: Form of Child Protection (PC_PC), Child Protection (PC_CP), Coordination and Common Services (CCS).</a:t>
            </a:r>
            <a:endParaRPr>
              <a:solidFill>
                <a:srgbClr val="595959"/>
              </a:solidFill>
              <a:latin typeface="Open Sans Light"/>
              <a:ea typeface="Open Sans Light"/>
              <a:cs typeface="Open Sans Light"/>
              <a:sym typeface="Open Sans Light"/>
            </a:endParaRPr>
          </a:p>
        </p:txBody>
      </p:sp>
      <p:pic>
        <p:nvPicPr>
          <p:cNvPr id="340" name="Google Shape;340;p43"/>
          <p:cNvPicPr preferRelativeResize="0"/>
          <p:nvPr/>
        </p:nvPicPr>
        <p:blipFill>
          <a:blip r:embed="rId4">
            <a:alphaModFix/>
          </a:blip>
          <a:stretch>
            <a:fillRect/>
          </a:stretch>
        </p:blipFill>
        <p:spPr>
          <a:xfrm>
            <a:off x="62575" y="70775"/>
            <a:ext cx="2658150" cy="2194817"/>
          </a:xfrm>
          <a:prstGeom prst="rect">
            <a:avLst/>
          </a:prstGeom>
          <a:noFill/>
          <a:ln>
            <a:noFill/>
          </a:ln>
        </p:spPr>
      </p:pic>
      <p:pic>
        <p:nvPicPr>
          <p:cNvPr id="341" name="Google Shape;341;p43"/>
          <p:cNvPicPr preferRelativeResize="0"/>
          <p:nvPr/>
        </p:nvPicPr>
        <p:blipFill>
          <a:blip r:embed="rId5">
            <a:alphaModFix/>
          </a:blip>
          <a:stretch>
            <a:fillRect/>
          </a:stretch>
        </p:blipFill>
        <p:spPr>
          <a:xfrm>
            <a:off x="2737813" y="162938"/>
            <a:ext cx="2504566" cy="2010500"/>
          </a:xfrm>
          <a:prstGeom prst="rect">
            <a:avLst/>
          </a:prstGeom>
          <a:noFill/>
          <a:ln>
            <a:noFill/>
          </a:ln>
        </p:spPr>
      </p:pic>
      <p:pic>
        <p:nvPicPr>
          <p:cNvPr id="342" name="Google Shape;342;p43"/>
          <p:cNvPicPr preferRelativeResize="0"/>
          <p:nvPr/>
        </p:nvPicPr>
        <p:blipFill rotWithShape="1">
          <a:blip r:embed="rId6">
            <a:alphaModFix/>
          </a:blip>
          <a:srcRect b="0" l="0" r="0" t="0"/>
          <a:stretch/>
        </p:blipFill>
        <p:spPr>
          <a:xfrm>
            <a:off x="216150" y="2439375"/>
            <a:ext cx="2504575" cy="2462750"/>
          </a:xfrm>
          <a:prstGeom prst="rect">
            <a:avLst/>
          </a:prstGeom>
          <a:noFill/>
          <a:ln>
            <a:noFill/>
          </a:ln>
        </p:spPr>
      </p:pic>
      <p:pic>
        <p:nvPicPr>
          <p:cNvPr id="343" name="Google Shape;343;p43"/>
          <p:cNvPicPr preferRelativeResize="0"/>
          <p:nvPr/>
        </p:nvPicPr>
        <p:blipFill rotWithShape="1">
          <a:blip r:embed="rId7">
            <a:alphaModFix/>
          </a:blip>
          <a:srcRect b="7783" l="0" r="7783" t="0"/>
          <a:stretch/>
        </p:blipFill>
        <p:spPr>
          <a:xfrm>
            <a:off x="2874838" y="2615826"/>
            <a:ext cx="2350350" cy="2109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Google Shape;348;p44"/>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Feature Importance (Conclusion)</a:t>
            </a:r>
            <a:endParaRPr sz="2800">
              <a:solidFill>
                <a:srgbClr val="002D45"/>
              </a:solidFill>
              <a:latin typeface="Montserrat"/>
              <a:ea typeface="Montserrat"/>
              <a:cs typeface="Montserrat"/>
              <a:sym typeface="Montserrat"/>
            </a:endParaRPr>
          </a:p>
        </p:txBody>
      </p:sp>
      <p:sp>
        <p:nvSpPr>
          <p:cNvPr id="349" name="Google Shape;349;p44"/>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As we were creating our models we were going for the best accuracy (90%+) which resulted in us using the majority of other needs as features. Feature Importance graphs helped us to understand the dependencies of each need on other needs. </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Now we can see that we can use each model to make predictions using top features instead of the majority of them. That is helpful for making </a:t>
            </a:r>
            <a:r>
              <a:rPr lang="en" u="sng">
                <a:solidFill>
                  <a:schemeClr val="dk2"/>
                </a:solidFill>
                <a:latin typeface="Open Sans Light"/>
                <a:ea typeface="Open Sans Light"/>
                <a:cs typeface="Open Sans Light"/>
                <a:sym typeface="Open Sans Light"/>
              </a:rPr>
              <a:t>future predictions</a:t>
            </a:r>
            <a:r>
              <a:rPr lang="en">
                <a:solidFill>
                  <a:schemeClr val="dk2"/>
                </a:solidFill>
                <a:latin typeface="Open Sans Light"/>
                <a:ea typeface="Open Sans Light"/>
                <a:cs typeface="Open Sans Light"/>
                <a:sym typeface="Open Sans Light"/>
              </a:rPr>
              <a:t> as we realistically won’t have all the data available. This gives us an opportunity to use newly available data to draw conclusions. </a:t>
            </a:r>
            <a:endParaRPr>
              <a:solidFill>
                <a:schemeClr val="dk2"/>
              </a:solidFill>
              <a:latin typeface="Open Sans Light"/>
              <a:ea typeface="Open Sans Light"/>
              <a:cs typeface="Open Sans Light"/>
              <a:sym typeface="Open Sans Light"/>
            </a:endParaRPr>
          </a:p>
          <a:p>
            <a:pPr indent="0" lvl="0" marL="0" rtl="0" algn="l">
              <a:lnSpc>
                <a:spcPct val="115000"/>
              </a:lnSpc>
              <a:spcBef>
                <a:spcPts val="0"/>
              </a:spcBef>
              <a:spcAft>
                <a:spcPts val="600"/>
              </a:spcAft>
              <a:buNone/>
            </a:pPr>
            <a:r>
              <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3" name="Shape 353"/>
        <p:cNvGrpSpPr/>
        <p:nvPr/>
      </p:nvGrpSpPr>
      <p:grpSpPr>
        <a:xfrm>
          <a:off x="0" y="0"/>
          <a:ext cx="0" cy="0"/>
          <a:chOff x="0" y="0"/>
          <a:chExt cx="0" cy="0"/>
        </a:xfrm>
      </p:grpSpPr>
      <p:sp>
        <p:nvSpPr>
          <p:cNvPr id="354" name="Google Shape;354;p45"/>
          <p:cNvSpPr txBox="1"/>
          <p:nvPr/>
        </p:nvSpPr>
        <p:spPr>
          <a:xfrm>
            <a:off x="311700" y="905256"/>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Final Thoughts</a:t>
            </a:r>
            <a:endParaRPr sz="2800">
              <a:solidFill>
                <a:srgbClr val="002D45"/>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358" name="Shape 358"/>
        <p:cNvGrpSpPr/>
        <p:nvPr/>
      </p:nvGrpSpPr>
      <p:grpSpPr>
        <a:xfrm>
          <a:off x="0" y="0"/>
          <a:ext cx="0" cy="0"/>
          <a:chOff x="0" y="0"/>
          <a:chExt cx="0" cy="0"/>
        </a:xfrm>
      </p:grpSpPr>
      <p:sp>
        <p:nvSpPr>
          <p:cNvPr id="359" name="Google Shape;359;p4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What We Learned</a:t>
            </a:r>
            <a:endParaRPr sz="2800">
              <a:solidFill>
                <a:srgbClr val="002D45"/>
              </a:solidFill>
              <a:latin typeface="Montserrat"/>
              <a:ea typeface="Montserrat"/>
              <a:cs typeface="Montserrat"/>
              <a:sym typeface="Montserrat"/>
            </a:endParaRPr>
          </a:p>
        </p:txBody>
      </p:sp>
      <p:sp>
        <p:nvSpPr>
          <p:cNvPr id="360" name="Google Shape;360;p46"/>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It’s easier to start with a less complex model then build up</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Linear interpolation is a valuable data preparation tool for data involving time</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It is okay to change plans if something does not work out</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Be open to try various models to find what would work best with the data</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Consistent communication is </a:t>
            </a:r>
            <a:r>
              <a:rPr lang="en">
                <a:solidFill>
                  <a:schemeClr val="dk2"/>
                </a:solidFill>
                <a:latin typeface="Open Sans Light"/>
                <a:ea typeface="Open Sans Light"/>
                <a:cs typeface="Open Sans Light"/>
                <a:sym typeface="Open Sans Light"/>
              </a:rPr>
              <a:t>important in order to accomplish the tasks</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Reach out for help if needed</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Visualizations can help explain results to those who are not involved with the project</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We learned how to utilize new resources for collaboration purposes</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It may be challenging to find the dataset that suits our problem</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364" name="Shape 364"/>
        <p:cNvGrpSpPr/>
        <p:nvPr/>
      </p:nvGrpSpPr>
      <p:grpSpPr>
        <a:xfrm>
          <a:off x="0" y="0"/>
          <a:ext cx="0" cy="0"/>
          <a:chOff x="0" y="0"/>
          <a:chExt cx="0" cy="0"/>
        </a:xfrm>
      </p:grpSpPr>
      <p:sp>
        <p:nvSpPr>
          <p:cNvPr id="365" name="Google Shape;365;p4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Potential Next Steps</a:t>
            </a:r>
            <a:endParaRPr sz="2800">
              <a:solidFill>
                <a:srgbClr val="002D45"/>
              </a:solidFill>
              <a:latin typeface="Montserrat"/>
              <a:ea typeface="Montserrat"/>
              <a:cs typeface="Montserrat"/>
              <a:sym typeface="Montserrat"/>
            </a:endParaRPr>
          </a:p>
        </p:txBody>
      </p:sp>
      <p:sp>
        <p:nvSpPr>
          <p:cNvPr id="366" name="Google Shape;366;p47"/>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Utilize more datasets that provide insightful, important data regarding humanitarian needs</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Utilize the date feature to implement a timer series model</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Combining models into one model (potentially using Neural Network Regression)</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Deploying the model to be used with new data to predict future needs</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Optimize the model - explore if there are more complex, better hyperparameters, and algorithms that can be used to make better predictions </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Monitor the performance of the model after deployment and make improvements</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Make analysis and conclusions based on the predicted values after deployment </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As several teams were working on this project, we can communicate with them to compare our findings, insights, and experience to help improve our models and/or collaborate on creating a new, better model</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48"/>
          <p:cNvSpPr txBox="1"/>
          <p:nvPr/>
        </p:nvSpPr>
        <p:spPr>
          <a:xfrm>
            <a:off x="293800" y="2851475"/>
            <a:ext cx="7894200" cy="205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lang="en" sz="4800">
                <a:solidFill>
                  <a:srgbClr val="C1F400"/>
                </a:solidFill>
                <a:latin typeface="Montserrat"/>
                <a:ea typeface="Montserrat"/>
                <a:cs typeface="Montserrat"/>
                <a:sym typeface="Montserrat"/>
              </a:rPr>
              <a:t>Thank you!</a:t>
            </a:r>
            <a:endParaRPr b="1" sz="4800">
              <a:solidFill>
                <a:srgbClr val="C1F4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4800"/>
              <a:buFont typeface="Arial"/>
              <a:buNone/>
            </a:pPr>
            <a:r>
              <a:rPr b="1" lang="en" sz="4800">
                <a:solidFill>
                  <a:srgbClr val="C1F400"/>
                </a:solidFill>
                <a:latin typeface="Montserrat"/>
                <a:ea typeface="Montserrat"/>
                <a:cs typeface="Montserrat"/>
                <a:sym typeface="Montserrat"/>
              </a:rPr>
              <a:t>Any </a:t>
            </a:r>
            <a:r>
              <a:rPr b="1" lang="en" sz="4800">
                <a:solidFill>
                  <a:srgbClr val="C1F400"/>
                </a:solidFill>
                <a:latin typeface="Montserrat"/>
                <a:ea typeface="Montserrat"/>
                <a:cs typeface="Montserrat"/>
                <a:sym typeface="Montserrat"/>
              </a:rPr>
              <a:t>Questions?</a:t>
            </a:r>
            <a:endParaRPr b="1" i="0" sz="4800" u="none" cap="none" strike="noStrike">
              <a:solidFill>
                <a:srgbClr val="C1F4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84" name="Shape 84"/>
        <p:cNvGrpSpPr/>
        <p:nvPr/>
      </p:nvGrpSpPr>
      <p:grpSpPr>
        <a:xfrm>
          <a:off x="0" y="0"/>
          <a:ext cx="0" cy="0"/>
          <a:chOff x="0" y="0"/>
          <a:chExt cx="0" cy="0"/>
        </a:xfrm>
      </p:grpSpPr>
      <p:sp>
        <p:nvSpPr>
          <p:cNvPr id="85" name="Google Shape;85;p16"/>
          <p:cNvSpPr txBox="1"/>
          <p:nvPr/>
        </p:nvSpPr>
        <p:spPr>
          <a:xfrm>
            <a:off x="5268775" y="2806400"/>
            <a:ext cx="2409600" cy="159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2A44"/>
                </a:solidFill>
                <a:latin typeface="Open Sans"/>
                <a:ea typeface="Open Sans"/>
                <a:cs typeface="Open Sans"/>
                <a:sym typeface="Open Sans"/>
              </a:rPr>
              <a:t>Bridget Treseler</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Challenge Advisor</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0"/>
              </a:spcAft>
              <a:buNone/>
            </a:pPr>
            <a:r>
              <a:rPr lang="en">
                <a:solidFill>
                  <a:srgbClr val="002A44"/>
                </a:solidFill>
                <a:latin typeface="Open Sans Light"/>
                <a:ea typeface="Open Sans Light"/>
                <a:cs typeface="Open Sans Light"/>
                <a:sym typeface="Open Sans Light"/>
              </a:rPr>
              <a:t>-</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0"/>
              </a:spcAft>
              <a:buClr>
                <a:schemeClr val="dk1"/>
              </a:buClr>
              <a:buSzPts val="1100"/>
              <a:buFont typeface="Arial"/>
              <a:buNone/>
            </a:pPr>
            <a:r>
              <a:rPr lang="en">
                <a:solidFill>
                  <a:srgbClr val="002A44"/>
                </a:solidFill>
                <a:latin typeface="Open Sans Light"/>
                <a:ea typeface="Open Sans Light"/>
                <a:cs typeface="Open Sans Light"/>
                <a:sym typeface="Open Sans Light"/>
              </a:rPr>
              <a:t>Managing Consultant</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0"/>
              </a:spcAft>
              <a:buClr>
                <a:schemeClr val="dk1"/>
              </a:buClr>
              <a:buSzPts val="1100"/>
              <a:buFont typeface="Arial"/>
              <a:buNone/>
            </a:pPr>
            <a:r>
              <a:rPr lang="en">
                <a:solidFill>
                  <a:srgbClr val="002A44"/>
                </a:solidFill>
                <a:latin typeface="Open Sans Light"/>
                <a:ea typeface="Open Sans Light"/>
                <a:cs typeface="Open Sans Light"/>
                <a:sym typeface="Open Sans Light"/>
              </a:rPr>
              <a:t>Guidehouse,</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0"/>
              </a:spcAft>
              <a:buClr>
                <a:schemeClr val="dk1"/>
              </a:buClr>
              <a:buSzPts val="1100"/>
              <a:buFont typeface="Arial"/>
              <a:buNone/>
            </a:pPr>
            <a:r>
              <a:rPr lang="en">
                <a:solidFill>
                  <a:srgbClr val="002A44"/>
                </a:solidFill>
                <a:latin typeface="Open Sans Light"/>
                <a:ea typeface="Open Sans Light"/>
                <a:cs typeface="Open Sans Light"/>
                <a:sym typeface="Open Sans Light"/>
              </a:rPr>
              <a:t>Technology Advisory (AAIA)</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0"/>
              </a:spcAft>
              <a:buNone/>
            </a:pPr>
            <a:r>
              <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a:solidFill>
                <a:srgbClr val="595959"/>
              </a:solidFill>
              <a:latin typeface="Open Sans Light"/>
              <a:ea typeface="Open Sans Light"/>
              <a:cs typeface="Open Sans Light"/>
              <a:sym typeface="Open Sans Light"/>
            </a:endParaRPr>
          </a:p>
        </p:txBody>
      </p:sp>
      <p:sp>
        <p:nvSpPr>
          <p:cNvPr id="86" name="Google Shape;86;p1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Our AI Studio TA and </a:t>
            </a:r>
            <a:r>
              <a:rPr lang="en" sz="2800">
                <a:solidFill>
                  <a:srgbClr val="002D45"/>
                </a:solidFill>
                <a:latin typeface="Montserrat"/>
                <a:ea typeface="Montserrat"/>
                <a:cs typeface="Montserrat"/>
                <a:sym typeface="Montserrat"/>
              </a:rPr>
              <a:t>Challenge </a:t>
            </a:r>
            <a:r>
              <a:rPr lang="en" sz="2800">
                <a:solidFill>
                  <a:srgbClr val="002D45"/>
                </a:solidFill>
                <a:latin typeface="Montserrat"/>
                <a:ea typeface="Montserrat"/>
                <a:cs typeface="Montserrat"/>
                <a:sym typeface="Montserrat"/>
              </a:rPr>
              <a:t>Advisor</a:t>
            </a:r>
            <a:endParaRPr sz="2800">
              <a:solidFill>
                <a:srgbClr val="002D45"/>
              </a:solidFill>
              <a:latin typeface="Montserrat"/>
              <a:ea typeface="Montserrat"/>
              <a:cs typeface="Montserrat"/>
              <a:sym typeface="Montserrat"/>
            </a:endParaRPr>
          </a:p>
        </p:txBody>
      </p:sp>
      <p:sp>
        <p:nvSpPr>
          <p:cNvPr id="87" name="Google Shape;87;p16"/>
          <p:cNvSpPr txBox="1"/>
          <p:nvPr/>
        </p:nvSpPr>
        <p:spPr>
          <a:xfrm>
            <a:off x="1508650" y="2806400"/>
            <a:ext cx="2470200" cy="17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2A44"/>
                </a:solidFill>
                <a:latin typeface="Open Sans"/>
                <a:ea typeface="Open Sans"/>
                <a:cs typeface="Open Sans"/>
                <a:sym typeface="Open Sans"/>
              </a:rPr>
              <a:t>Cindy Deng</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AI Studio TA</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0"/>
              </a:spcAft>
              <a:buNone/>
            </a:pPr>
            <a:r>
              <a:rPr lang="en">
                <a:solidFill>
                  <a:srgbClr val="002A44"/>
                </a:solidFill>
                <a:latin typeface="Open Sans Light"/>
                <a:ea typeface="Open Sans Light"/>
                <a:cs typeface="Open Sans Light"/>
                <a:sym typeface="Open Sans Light"/>
              </a:rPr>
              <a:t>-</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rPr lang="en">
                <a:solidFill>
                  <a:srgbClr val="002A44"/>
                </a:solidFill>
                <a:latin typeface="Open Sans Light"/>
                <a:ea typeface="Open Sans Light"/>
                <a:cs typeface="Open Sans Light"/>
                <a:sym typeface="Open Sans Light"/>
              </a:rPr>
              <a:t>Cornell Tech Master Student, Computer and Information Science Major</a:t>
            </a:r>
            <a:endParaRPr>
              <a:solidFill>
                <a:srgbClr val="002A44"/>
              </a:solidFill>
              <a:latin typeface="Open Sans Light"/>
              <a:ea typeface="Open Sans Light"/>
              <a:cs typeface="Open Sans Light"/>
              <a:sym typeface="Open Sans Light"/>
            </a:endParaRPr>
          </a:p>
        </p:txBody>
      </p:sp>
      <p:sp>
        <p:nvSpPr>
          <p:cNvPr id="88" name="Google Shape;88;p16"/>
          <p:cNvSpPr/>
          <p:nvPr/>
        </p:nvSpPr>
        <p:spPr>
          <a:xfrm>
            <a:off x="2062450" y="1443788"/>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sp>
        <p:nvSpPr>
          <p:cNvPr id="89" name="Google Shape;89;p16"/>
          <p:cNvSpPr/>
          <p:nvPr/>
        </p:nvSpPr>
        <p:spPr>
          <a:xfrm>
            <a:off x="5731300" y="1443788"/>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pic>
        <p:nvPicPr>
          <p:cNvPr id="90" name="Google Shape;90;p16"/>
          <p:cNvPicPr preferRelativeResize="0"/>
          <p:nvPr/>
        </p:nvPicPr>
        <p:blipFill>
          <a:blip r:embed="rId5">
            <a:alphaModFix/>
          </a:blip>
          <a:stretch>
            <a:fillRect/>
          </a:stretch>
        </p:blipFill>
        <p:spPr>
          <a:xfrm>
            <a:off x="2062450" y="1449875"/>
            <a:ext cx="1362600" cy="1366500"/>
          </a:xfrm>
          <a:prstGeom prst="ellipse">
            <a:avLst/>
          </a:prstGeom>
          <a:noFill/>
          <a:ln>
            <a:noFill/>
          </a:ln>
        </p:spPr>
      </p:pic>
      <p:pic>
        <p:nvPicPr>
          <p:cNvPr id="91" name="Google Shape;91;p16"/>
          <p:cNvPicPr preferRelativeResize="0"/>
          <p:nvPr/>
        </p:nvPicPr>
        <p:blipFill rotWithShape="1">
          <a:blip r:embed="rId6">
            <a:alphaModFix/>
          </a:blip>
          <a:srcRect b="28479" l="0" r="9403" t="0"/>
          <a:stretch/>
        </p:blipFill>
        <p:spPr>
          <a:xfrm>
            <a:off x="5720350" y="1441850"/>
            <a:ext cx="1384500" cy="13665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1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Presentation Agenda</a:t>
            </a:r>
            <a:endParaRPr sz="2800">
              <a:solidFill>
                <a:srgbClr val="002D45"/>
              </a:solidFill>
              <a:latin typeface="Montserrat"/>
              <a:ea typeface="Montserrat"/>
              <a:cs typeface="Montserrat"/>
              <a:sym typeface="Montserrat"/>
            </a:endParaRPr>
          </a:p>
        </p:txBody>
      </p:sp>
      <p:sp>
        <p:nvSpPr>
          <p:cNvPr id="97" name="Google Shape;97;p17"/>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AutoNum type="arabicPeriod"/>
            </a:pPr>
            <a:r>
              <a:rPr lang="en">
                <a:solidFill>
                  <a:schemeClr val="dk2"/>
                </a:solidFill>
                <a:latin typeface="Open Sans Light"/>
                <a:ea typeface="Open Sans Light"/>
                <a:cs typeface="Open Sans Light"/>
                <a:sym typeface="Open Sans Light"/>
              </a:rPr>
              <a:t>Project Statement and Overview</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AutoNum type="arabicPeriod"/>
            </a:pPr>
            <a:r>
              <a:rPr lang="en">
                <a:solidFill>
                  <a:schemeClr val="dk2"/>
                </a:solidFill>
                <a:latin typeface="Open Sans Light"/>
                <a:ea typeface="Open Sans Light"/>
                <a:cs typeface="Open Sans Light"/>
                <a:sym typeface="Open Sans Light"/>
              </a:rPr>
              <a:t>Data Understanding &amp; Data Preparation</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AutoNum type="arabicPeriod"/>
            </a:pPr>
            <a:r>
              <a:rPr lang="en">
                <a:solidFill>
                  <a:schemeClr val="dk2"/>
                </a:solidFill>
                <a:latin typeface="Open Sans Light"/>
                <a:ea typeface="Open Sans Light"/>
                <a:cs typeface="Open Sans Light"/>
                <a:sym typeface="Open Sans Light"/>
              </a:rPr>
              <a:t>Modeling &amp; Evaluation</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AutoNum type="arabicPeriod"/>
            </a:pPr>
            <a:r>
              <a:rPr lang="en">
                <a:solidFill>
                  <a:schemeClr val="dk2"/>
                </a:solidFill>
                <a:latin typeface="Open Sans Light"/>
                <a:ea typeface="Open Sans Light"/>
                <a:cs typeface="Open Sans Light"/>
                <a:sym typeface="Open Sans Light"/>
              </a:rPr>
              <a:t>Model Insights</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AutoNum type="arabicPeriod"/>
            </a:pPr>
            <a:r>
              <a:rPr lang="en">
                <a:solidFill>
                  <a:schemeClr val="dk2"/>
                </a:solidFill>
                <a:latin typeface="Open Sans Light"/>
                <a:ea typeface="Open Sans Light"/>
                <a:cs typeface="Open Sans Light"/>
                <a:sym typeface="Open Sans Light"/>
              </a:rPr>
              <a:t>Final Thoughts</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01" name="Shape 101"/>
        <p:cNvGrpSpPr/>
        <p:nvPr/>
      </p:nvGrpSpPr>
      <p:grpSpPr>
        <a:xfrm>
          <a:off x="0" y="0"/>
          <a:ext cx="0" cy="0"/>
          <a:chOff x="0" y="0"/>
          <a:chExt cx="0" cy="0"/>
        </a:xfrm>
      </p:grpSpPr>
      <p:sp>
        <p:nvSpPr>
          <p:cNvPr id="102" name="Google Shape;102;p18"/>
          <p:cNvSpPr txBox="1"/>
          <p:nvPr/>
        </p:nvSpPr>
        <p:spPr>
          <a:xfrm>
            <a:off x="311700" y="905256"/>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AI Studio Project Overview</a:t>
            </a:r>
            <a:endParaRPr sz="2800">
              <a:solidFill>
                <a:srgbClr val="002D45"/>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06" name="Shape 106"/>
        <p:cNvGrpSpPr/>
        <p:nvPr/>
      </p:nvGrpSpPr>
      <p:grpSpPr>
        <a:xfrm>
          <a:off x="0" y="0"/>
          <a:ext cx="0" cy="0"/>
          <a:chOff x="0" y="0"/>
          <a:chExt cx="0" cy="0"/>
        </a:xfrm>
      </p:grpSpPr>
      <p:sp>
        <p:nvSpPr>
          <p:cNvPr id="107" name="Google Shape;107;p19"/>
          <p:cNvSpPr txBox="1"/>
          <p:nvPr/>
        </p:nvSpPr>
        <p:spPr>
          <a:xfrm>
            <a:off x="740400" y="1564600"/>
            <a:ext cx="7663200" cy="198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1800">
                <a:solidFill>
                  <a:srgbClr val="FFFFFF"/>
                </a:solidFill>
                <a:latin typeface="Open Sans"/>
                <a:ea typeface="Open Sans"/>
                <a:cs typeface="Open Sans"/>
                <a:sym typeface="Open Sans"/>
              </a:rPr>
              <a:t>In [February of 2022], Russia invaded Ukraine and deepened an ongoing humanitarian crisis in the region. Many United States federal agencies are responsible for coordinating and managing the US’s response to this ongoing crisis. However, looking at historical data alone will only ever enable a reactive stance. Using AI/ML methods of your choosing, please predict future humanitarian needs within Ukraine to enable a more efficient, effective, and proactive response to the ongoing crisis.</a:t>
            </a:r>
            <a:endParaRPr sz="1800">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800"/>
              <a:buFont typeface="Arial"/>
              <a:buNone/>
            </a:pPr>
            <a:r>
              <a:t/>
            </a:r>
            <a:endParaRPr sz="1800">
              <a:solidFill>
                <a:srgbClr val="FFFFFF"/>
              </a:solidFill>
              <a:latin typeface="Open Sans"/>
              <a:ea typeface="Open Sans"/>
              <a:cs typeface="Open Sans"/>
              <a:sym typeface="Open Sans"/>
            </a:endParaRPr>
          </a:p>
        </p:txBody>
      </p:sp>
      <p:sp>
        <p:nvSpPr>
          <p:cNvPr id="108" name="Google Shape;108;p19"/>
          <p:cNvSpPr txBox="1"/>
          <p:nvPr/>
        </p:nvSpPr>
        <p:spPr>
          <a:xfrm>
            <a:off x="3953250" y="304925"/>
            <a:ext cx="1237500" cy="143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0"/>
              <a:buFont typeface="Arial"/>
              <a:buNone/>
            </a:pPr>
            <a:r>
              <a:rPr b="1" i="0" lang="en" sz="16000" u="none" cap="none" strike="noStrike">
                <a:solidFill>
                  <a:srgbClr val="C1F400"/>
                </a:solidFill>
                <a:latin typeface="Montserrat"/>
                <a:ea typeface="Montserrat"/>
                <a:cs typeface="Montserrat"/>
                <a:sym typeface="Montserrat"/>
              </a:rPr>
              <a:t>“</a:t>
            </a:r>
            <a:endParaRPr b="1" i="0" sz="16000" u="none" cap="none" strike="noStrike">
              <a:solidFill>
                <a:srgbClr val="C1F400"/>
              </a:solidFill>
              <a:latin typeface="Montserrat"/>
              <a:ea typeface="Montserrat"/>
              <a:cs typeface="Montserrat"/>
              <a:sym typeface="Montserrat"/>
            </a:endParaRPr>
          </a:p>
        </p:txBody>
      </p:sp>
      <p:cxnSp>
        <p:nvCxnSpPr>
          <p:cNvPr id="109" name="Google Shape;109;p19"/>
          <p:cNvCxnSpPr/>
          <p:nvPr/>
        </p:nvCxnSpPr>
        <p:spPr>
          <a:xfrm>
            <a:off x="3789600" y="4176000"/>
            <a:ext cx="1564800" cy="0"/>
          </a:xfrm>
          <a:prstGeom prst="straightConnector1">
            <a:avLst/>
          </a:prstGeom>
          <a:noFill/>
          <a:ln cap="flat" cmpd="sng" w="38100">
            <a:solidFill>
              <a:srgbClr val="C1F400"/>
            </a:solidFill>
            <a:prstDash val="solid"/>
            <a:round/>
            <a:headEnd len="sm" w="sm" type="none"/>
            <a:tailEnd len="sm" w="sm" type="none"/>
          </a:ln>
        </p:spPr>
      </p:cxnSp>
      <p:sp>
        <p:nvSpPr>
          <p:cNvPr id="110" name="Google Shape;110;p19"/>
          <p:cNvSpPr txBox="1"/>
          <p:nvPr/>
        </p:nvSpPr>
        <p:spPr>
          <a:xfrm>
            <a:off x="2967150" y="4176000"/>
            <a:ext cx="3209700" cy="62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2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Our Goal</a:t>
            </a:r>
            <a:endParaRPr sz="2800">
              <a:solidFill>
                <a:srgbClr val="002D45"/>
              </a:solidFill>
              <a:latin typeface="Montserrat"/>
              <a:ea typeface="Montserrat"/>
              <a:cs typeface="Montserrat"/>
              <a:sym typeface="Montserrat"/>
            </a:endParaRPr>
          </a:p>
        </p:txBody>
      </p:sp>
      <p:sp>
        <p:nvSpPr>
          <p:cNvPr id="116" name="Google Shape;116;p20"/>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AutoNum type="arabicPeriod"/>
            </a:pPr>
            <a:r>
              <a:rPr lang="en">
                <a:solidFill>
                  <a:schemeClr val="dk2"/>
                </a:solidFill>
                <a:latin typeface="Open Sans Light"/>
                <a:ea typeface="Open Sans Light"/>
                <a:cs typeface="Open Sans Light"/>
                <a:sym typeface="Open Sans Light"/>
              </a:rPr>
              <a:t>Identify datasets that provide relevant information on humanitarian needs in Ukraine.</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AutoNum type="arabicPeriod"/>
            </a:pPr>
            <a:r>
              <a:rPr lang="en">
                <a:solidFill>
                  <a:schemeClr val="dk2"/>
                </a:solidFill>
                <a:latin typeface="Open Sans Light"/>
                <a:ea typeface="Open Sans Light"/>
                <a:cs typeface="Open Sans Light"/>
                <a:sym typeface="Open Sans Light"/>
              </a:rPr>
              <a:t>Create reliable model with high accuracy.</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AutoNum type="arabicPeriod"/>
            </a:pPr>
            <a:r>
              <a:rPr lang="en">
                <a:solidFill>
                  <a:schemeClr val="dk2"/>
                </a:solidFill>
                <a:latin typeface="Open Sans Light"/>
                <a:ea typeface="Open Sans Light"/>
                <a:cs typeface="Open Sans Light"/>
                <a:sym typeface="Open Sans Light"/>
              </a:rPr>
              <a:t>Create diagrams and graphs using models to visually represent findings.</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AutoNum type="arabicPeriod"/>
            </a:pPr>
            <a:r>
              <a:rPr lang="en">
                <a:solidFill>
                  <a:schemeClr val="dk2"/>
                </a:solidFill>
                <a:latin typeface="Open Sans Light"/>
                <a:ea typeface="Open Sans Light"/>
                <a:cs typeface="Open Sans Light"/>
                <a:sym typeface="Open Sans Light"/>
              </a:rPr>
              <a:t>Draw meaningful conclusions through model evaluation and visualization.</a:t>
            </a:r>
            <a:endParaRPr>
              <a:solidFill>
                <a:schemeClr val="dk2"/>
              </a:solidFill>
              <a:latin typeface="Open Sans Light"/>
              <a:ea typeface="Open Sans Light"/>
              <a:cs typeface="Open Sans Light"/>
              <a:sym typeface="Open Sa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20" name="Shape 120"/>
        <p:cNvGrpSpPr/>
        <p:nvPr/>
      </p:nvGrpSpPr>
      <p:grpSpPr>
        <a:xfrm>
          <a:off x="0" y="0"/>
          <a:ext cx="0" cy="0"/>
          <a:chOff x="0" y="0"/>
          <a:chExt cx="0" cy="0"/>
        </a:xfrm>
      </p:grpSpPr>
      <p:sp>
        <p:nvSpPr>
          <p:cNvPr id="121" name="Google Shape;121;p21"/>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Business Impact</a:t>
            </a:r>
            <a:endParaRPr sz="2800">
              <a:solidFill>
                <a:srgbClr val="002D45"/>
              </a:solidFill>
              <a:latin typeface="Montserrat"/>
              <a:ea typeface="Montserrat"/>
              <a:cs typeface="Montserrat"/>
              <a:sym typeface="Montserrat"/>
            </a:endParaRPr>
          </a:p>
        </p:txBody>
      </p:sp>
      <p:sp>
        <p:nvSpPr>
          <p:cNvPr id="122" name="Google Shape;122;p21"/>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Contracting</a:t>
            </a:r>
            <a:r>
              <a:rPr lang="en">
                <a:solidFill>
                  <a:schemeClr val="dk2"/>
                </a:solidFill>
                <a:latin typeface="Open Sans Light"/>
                <a:ea typeface="Open Sans Light"/>
                <a:cs typeface="Open Sans Light"/>
                <a:sym typeface="Open Sans Light"/>
              </a:rPr>
              <a:t> models can help to tackle what </a:t>
            </a:r>
            <a:r>
              <a:rPr lang="en">
                <a:solidFill>
                  <a:schemeClr val="dk2"/>
                </a:solidFill>
                <a:latin typeface="Open Sans Light"/>
                <a:ea typeface="Open Sans Light"/>
                <a:cs typeface="Open Sans Light"/>
                <a:sym typeface="Open Sans Light"/>
              </a:rPr>
              <a:t>Ukraine</a:t>
            </a:r>
            <a:r>
              <a:rPr lang="en">
                <a:solidFill>
                  <a:schemeClr val="dk2"/>
                </a:solidFill>
                <a:latin typeface="Open Sans Light"/>
                <a:ea typeface="Open Sans Light"/>
                <a:cs typeface="Open Sans Light"/>
                <a:sym typeface="Open Sans Light"/>
              </a:rPr>
              <a:t> humanitarian needs will increase in near future</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Identifying the needs that are most “needed” in each oblast (area) will help with identifying what kind of help each oblast need the most.</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Identifying oblasts (areas) that need more help will help make a decision where funding is needed the most.</a:t>
            </a:r>
            <a:endParaRPr>
              <a:solidFill>
                <a:schemeClr val="dk2"/>
              </a:solidFill>
              <a:latin typeface="Open Sans Light"/>
              <a:ea typeface="Open Sans Light"/>
              <a:cs typeface="Open Sans Light"/>
              <a:sym typeface="Open Sans Light"/>
            </a:endParaRPr>
          </a:p>
          <a:p>
            <a:pPr indent="-317500" lvl="0" marL="457200" rtl="0" algn="l">
              <a:lnSpc>
                <a:spcPct val="115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Identifying how needs change over time and how the number of organizations increases over time.</a:t>
            </a:r>
            <a:endParaRPr>
              <a:solidFill>
                <a:schemeClr val="dk2"/>
              </a:solidFill>
              <a:latin typeface="Open Sans Light"/>
              <a:ea typeface="Open Sans Light"/>
              <a:cs typeface="Open Sans Light"/>
              <a:sym typeface="Open Sans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